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341" r:id="rId11"/>
    <p:sldId id="266" r:id="rId12"/>
    <p:sldId id="267" r:id="rId13"/>
    <p:sldId id="268" r:id="rId14"/>
    <p:sldId id="342" r:id="rId15"/>
    <p:sldId id="343"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Lst>
  <p:sldSz cx="9144000" cy="5143500" type="screen16x9"/>
  <p:notesSz cx="6858000" cy="9144000"/>
  <p:embeddedFontLst>
    <p:embeddedFont>
      <p:font typeface="微軟正黑體" panose="020B0604030504040204" pitchFamily="34" charset="-120"/>
      <p:regular r:id="rId88"/>
      <p:bold r:id="rId89"/>
    </p:embeddedFont>
    <p:embeddedFont>
      <p:font typeface="Cambria Math" panose="02040503050406030204" pitchFamily="18" charset="0"/>
      <p:regular r:id="rId90"/>
    </p:embeddedFont>
    <p:embeddedFont>
      <p:font typeface="Calibri" panose="020F050202020403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5" roundtripDataSignature="AMtx7mgv0JZWdh/g18VxodSDiO1qX4RF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6" d="100"/>
          <a:sy n="156" d="100"/>
        </p:scale>
        <p:origin x="-324" y="-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36256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fec1acc8d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g9fec1acc8d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fec1acc8d_0_4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9fec1acc8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9fec1acc8d_0_4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g9fec1acc8d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9fec1acc8d_0_4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g9fec1acc8d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536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fec1acc8d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g9fec1acc8d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8" name="Google Shape;56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9fec1acc8d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g9fec1acc8d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9fec1acc8d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g9fec1acc8d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9fec1acc8d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3" name="Google Shape;663;g9fec1acc8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9fec1acc8d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g9fec1acc8d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fec1acc8d_0_3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g9fec1acc8d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fec1acc8d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7" name="Google Shape;737;g9fec1acc8d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9fec1acc8d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g9fec1acc8d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1" name="Google Shape;771;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0" name="Google Shape;790;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9" name="Google Shape;809;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2" name="Google Shape;832;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0" name="Google Shape;850;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8" name="Google Shape;868;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9fec1acc8d_0_3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4" name="Google Shape;904;g9fec1acc8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9fec1acc8d_0_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1" name="Google Shape;921;g9fec1acc8d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9fec1acc8d_0_5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8" name="Google Shape;938;g9fec1acc8d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9fec1acc8d_0_5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6" name="Google Shape;946;g9fec1acc8d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9fec1acc8d_0_5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3" name="Google Shape;963;g9fec1acc8d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9fec1acc8d_0_5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0" name="Google Shape;990;g9fec1acc8d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9fec1acc8d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5" name="Google Shape;1025;g9fec1acc8d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fec1acc8d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g9fec1acc8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9fec1acc8d_0_6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3" name="Google Shape;1043;g9fec1acc8d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3" name="Google Shape;106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1" name="Google Shape;1071;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6" name="Google Shape;1116;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9fec1acc8d_0_4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1" name="Google Shape;1151;g9fec1acc8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9" name="Google Shape;1169;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8" name="Google Shape;1188;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6" name="Google Shape;1206;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6" name="Google Shape;122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7" name="Google Shape;1247;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fec1acc8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g9fec1acc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5" name="Google Shape;1265;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2" name="Google Shape;12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5" name="Google Shape;13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6" name="Google Shape;13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9" name="Google Shape;134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6" name="Google Shape;136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4" name="Google Shape;138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3" name="Google Shape;140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1" name="Google Shape;143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4" name="Google Shape;146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6" name="Google Shape;151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8" name="Google Shape;154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6" name="Google Shape;156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8" name="Google Shape;158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8" name="Google Shape;160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8" name="Google Shape;162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8" name="Google Shape;164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0" name="Google Shape;1670;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p1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0" name="Google Shape;1690;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5" name="Google Shape;1725;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fec1acc8d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9fec1acc8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3" name="Google Shape;1743;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p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1" name="Google Shape;1761;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1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9" name="Google Shape;1779;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p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1" name="Google Shape;1801;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p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9" name="Google Shape;1819;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7" name="Google Shape;18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37"/>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7"/>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7"/>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4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6"/>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4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47"/>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7"/>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7"/>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1"/>
        <p:cNvGrpSpPr/>
        <p:nvPr/>
      </p:nvGrpSpPr>
      <p:grpSpPr>
        <a:xfrm>
          <a:off x="0" y="0"/>
          <a:ext cx="0" cy="0"/>
          <a:chOff x="0" y="0"/>
          <a:chExt cx="0" cy="0"/>
        </a:xfrm>
      </p:grpSpPr>
      <p:sp>
        <p:nvSpPr>
          <p:cNvPr id="22" name="Google Shape;22;p3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39"/>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Microsoft JhengHe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9"/>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3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9"/>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33"/>
        <p:cNvGrpSpPr/>
        <p:nvPr/>
      </p:nvGrpSpPr>
      <p:grpSpPr>
        <a:xfrm>
          <a:off x="0" y="0"/>
          <a:ext cx="0" cy="0"/>
          <a:chOff x="0" y="0"/>
          <a:chExt cx="0" cy="0"/>
        </a:xfrm>
      </p:grpSpPr>
      <p:sp>
        <p:nvSpPr>
          <p:cNvPr id="34" name="Google Shape;34;p4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0"/>
          <p:cNvSpPr txBox="1">
            <a:spLocks noGrp="1"/>
          </p:cNvSpPr>
          <p:nvPr>
            <p:ph type="body" idx="1"/>
          </p:nvPr>
        </p:nvSpPr>
        <p:spPr>
          <a:xfrm>
            <a:off x="457200" y="900113"/>
            <a:ext cx="4038600" cy="254555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40"/>
          <p:cNvSpPr txBox="1">
            <a:spLocks noGrp="1"/>
          </p:cNvSpPr>
          <p:nvPr>
            <p:ph type="body" idx="2"/>
          </p:nvPr>
        </p:nvSpPr>
        <p:spPr>
          <a:xfrm>
            <a:off x="4648200" y="900113"/>
            <a:ext cx="4038600" cy="254555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4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0"/>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40"/>
        <p:cNvGrpSpPr/>
        <p:nvPr/>
      </p:nvGrpSpPr>
      <p:grpSpPr>
        <a:xfrm>
          <a:off x="0" y="0"/>
          <a:ext cx="0" cy="0"/>
          <a:chOff x="0" y="0"/>
          <a:chExt cx="0" cy="0"/>
        </a:xfrm>
      </p:grpSpPr>
      <p:sp>
        <p:nvSpPr>
          <p:cNvPr id="41" name="Google Shape;41;p4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Microsoft JhengHe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1"/>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41"/>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41"/>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41"/>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4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1"/>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4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2"/>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4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3"/>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58"/>
        <p:cNvGrpSpPr/>
        <p:nvPr/>
      </p:nvGrpSpPr>
      <p:grpSpPr>
        <a:xfrm>
          <a:off x="0" y="0"/>
          <a:ext cx="0" cy="0"/>
          <a:chOff x="0" y="0"/>
          <a:chExt cx="0" cy="0"/>
        </a:xfrm>
      </p:grpSpPr>
      <p:sp>
        <p:nvSpPr>
          <p:cNvPr id="59" name="Google Shape;59;p44"/>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icrosoft JhengHe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4"/>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44"/>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4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4"/>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65"/>
        <p:cNvGrpSpPr/>
        <p:nvPr/>
      </p:nvGrpSpPr>
      <p:grpSpPr>
        <a:xfrm>
          <a:off x="0" y="0"/>
          <a:ext cx="0" cy="0"/>
          <a:chOff x="0" y="0"/>
          <a:chExt cx="0" cy="0"/>
        </a:xfrm>
      </p:grpSpPr>
      <p:sp>
        <p:nvSpPr>
          <p:cNvPr id="66" name="Google Shape;66;p45"/>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icrosoft JhengHe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5"/>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68" name="Google Shape;68;p45"/>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4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5"/>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Microsoft JhengHei"/>
              <a:buNone/>
              <a:defRPr sz="44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icrosoft JhengHei"/>
                <a:ea typeface="Microsoft JhengHei"/>
                <a:cs typeface="Microsoft JhengHei"/>
                <a:sym typeface="Microsoft JhengHe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icrosoft JhengHei"/>
                <a:ea typeface="Microsoft JhengHei"/>
                <a:cs typeface="Microsoft JhengHei"/>
                <a:sym typeface="Microsoft JhengHe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icrosoft JhengHei"/>
                <a:ea typeface="Microsoft JhengHei"/>
                <a:cs typeface="Microsoft JhengHei"/>
                <a:sym typeface="Microsoft JhengHe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2" name="Google Shape;12;p3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3" name="Google Shape;13;p3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4" name="Google Shape;14;p3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notesSlide" Target="../notesSlides/notesSlide15.xml"/><Relationship Id="rId7"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jpg"/><Relationship Id="rId5" Type="http://schemas.openxmlformats.org/officeDocument/2006/relationships/image" Target="../media/image11.jp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gif"/><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D:\Downloads\WEBGL封面jpg_工作區域 1.jpg"/>
          <p:cNvPicPr preferRelativeResize="0"/>
          <p:nvPr/>
        </p:nvPicPr>
        <p:blipFill rotWithShape="1">
          <a:blip r:embed="rId3">
            <a:alphaModFix/>
          </a:blip>
          <a:srcRect/>
          <a:stretch/>
        </p:blipFill>
        <p:spPr>
          <a:xfrm>
            <a:off x="6674" y="-1588"/>
            <a:ext cx="9144000" cy="5145088"/>
          </a:xfrm>
          <a:prstGeom prst="rect">
            <a:avLst/>
          </a:prstGeom>
          <a:noFill/>
          <a:ln>
            <a:noFill/>
          </a:ln>
        </p:spPr>
      </p:pic>
      <p:sp>
        <p:nvSpPr>
          <p:cNvPr id="89" name="Google Shape;89;p1"/>
          <p:cNvSpPr txBox="1">
            <a:spLocks noGrp="1"/>
          </p:cNvSpPr>
          <p:nvPr>
            <p:ph type="ctrTitle"/>
          </p:nvPr>
        </p:nvSpPr>
        <p:spPr>
          <a:xfrm>
            <a:off x="3245156" y="1385342"/>
            <a:ext cx="2520300" cy="1102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2060"/>
              </a:buClr>
              <a:buSzPts val="3959"/>
              <a:buFont typeface="Microsoft JhengHei"/>
              <a:buNone/>
            </a:pPr>
            <a:r>
              <a:rPr lang="en-US" sz="3206" b="1">
                <a:solidFill>
                  <a:srgbClr val="002060"/>
                </a:solidFill>
              </a:rPr>
              <a:t>WebGL </a:t>
            </a:r>
            <a:br>
              <a:rPr lang="en-US" sz="3206" b="1">
                <a:solidFill>
                  <a:srgbClr val="002060"/>
                </a:solidFill>
              </a:rPr>
            </a:br>
            <a:r>
              <a:rPr lang="en-US" sz="3206" b="1">
                <a:solidFill>
                  <a:srgbClr val="002060"/>
                </a:solidFill>
              </a:rPr>
              <a:t>Lesson 7</a:t>
            </a:r>
            <a:endParaRPr sz="3206" b="1">
              <a:solidFill>
                <a:srgbClr val="002060"/>
              </a:solidFill>
            </a:endParaRPr>
          </a:p>
        </p:txBody>
      </p:sp>
      <p:pic>
        <p:nvPicPr>
          <p:cNvPr id="90" name="Google Shape;90;p1" descr="D:\Downloads\111-1114675_user-login-person-man-enter-person-login-icon.png"/>
          <p:cNvPicPr preferRelativeResize="0"/>
          <p:nvPr/>
        </p:nvPicPr>
        <p:blipFill rotWithShape="1">
          <a:blip r:embed="rId4">
            <a:alphaModFix/>
          </a:blip>
          <a:srcRect/>
          <a:stretch/>
        </p:blipFill>
        <p:spPr>
          <a:xfrm>
            <a:off x="3871436" y="162928"/>
            <a:ext cx="360040" cy="376786"/>
          </a:xfrm>
          <a:prstGeom prst="rect">
            <a:avLst/>
          </a:prstGeom>
          <a:noFill/>
          <a:ln>
            <a:noFill/>
          </a:ln>
        </p:spPr>
      </p:pic>
      <p:sp>
        <p:nvSpPr>
          <p:cNvPr id="91" name="Google Shape;91;p1"/>
          <p:cNvSpPr txBox="1">
            <a:spLocks noGrp="1"/>
          </p:cNvSpPr>
          <p:nvPr>
            <p:ph type="subTitle" idx="1"/>
          </p:nvPr>
        </p:nvSpPr>
        <p:spPr>
          <a:xfrm>
            <a:off x="4233958" y="152400"/>
            <a:ext cx="1941900" cy="397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66092"/>
              </a:buClr>
              <a:buSzPts val="1800"/>
              <a:buNone/>
            </a:pPr>
            <a:r>
              <a:rPr lang="en-US" sz="1800">
                <a:solidFill>
                  <a:srgbClr val="E36C09"/>
                </a:solidFill>
              </a:rPr>
              <a:t>Yen-Yi Chen</a:t>
            </a:r>
            <a:endParaRPr sz="1800">
              <a:solidFill>
                <a:srgbClr val="E36C09"/>
              </a:solidFill>
            </a:endParaRPr>
          </a:p>
        </p:txBody>
      </p:sp>
      <p:sp>
        <p:nvSpPr>
          <p:cNvPr id="92" name="Google Shape;92;p1"/>
          <p:cNvSpPr txBox="1"/>
          <p:nvPr/>
        </p:nvSpPr>
        <p:spPr>
          <a:xfrm>
            <a:off x="1588551" y="594044"/>
            <a:ext cx="2873312" cy="416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366092"/>
                </a:solidFill>
                <a:latin typeface="Microsoft JhengHei"/>
                <a:ea typeface="Microsoft JhengHei"/>
                <a:cs typeface="Microsoft JhengHei"/>
                <a:sym typeface="Microsoft JhengHei"/>
              </a:rPr>
              <a:t>linss@ntou.edu.tw</a:t>
            </a:r>
            <a:endParaRPr sz="1800" b="0" i="0" u="none" strike="noStrike" cap="none">
              <a:solidFill>
                <a:srgbClr val="366092"/>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888888"/>
              </a:buClr>
              <a:buSzPts val="1800"/>
              <a:buFont typeface="Arial"/>
              <a:buNone/>
            </a:pPr>
            <a:endParaRPr sz="1800" b="0" i="0" u="none" strike="noStrike" cap="none">
              <a:solidFill>
                <a:srgbClr val="366092"/>
              </a:solidFill>
              <a:latin typeface="Microsoft JhengHei"/>
              <a:ea typeface="Microsoft JhengHei"/>
              <a:cs typeface="Microsoft JhengHei"/>
              <a:sym typeface="Microsoft JhengHei"/>
            </a:endParaRPr>
          </a:p>
        </p:txBody>
      </p:sp>
      <p:pic>
        <p:nvPicPr>
          <p:cNvPr id="93" name="Google Shape;93;p1" descr="D:\Downloads\mail-142.png"/>
          <p:cNvPicPr preferRelativeResize="0"/>
          <p:nvPr/>
        </p:nvPicPr>
        <p:blipFill rotWithShape="1">
          <a:blip r:embed="rId5">
            <a:alphaModFix/>
          </a:blip>
          <a:srcRect/>
          <a:stretch/>
        </p:blipFill>
        <p:spPr>
          <a:xfrm>
            <a:off x="1228511" y="622224"/>
            <a:ext cx="360040" cy="360040"/>
          </a:xfrm>
          <a:prstGeom prst="rect">
            <a:avLst/>
          </a:prstGeom>
          <a:noFill/>
          <a:ln>
            <a:noFill/>
          </a:ln>
        </p:spPr>
      </p:pic>
      <p:sp>
        <p:nvSpPr>
          <p:cNvPr id="94" name="Google Shape;94;p1"/>
          <p:cNvSpPr/>
          <p:nvPr/>
        </p:nvSpPr>
        <p:spPr>
          <a:xfrm>
            <a:off x="3025207" y="3271337"/>
            <a:ext cx="3028492"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Multiple Texture</a:t>
            </a:r>
            <a:endParaRPr sz="1400" b="0" i="0" u="none" strike="noStrike" cap="none">
              <a:solidFill>
                <a:srgbClr val="000000"/>
              </a:solidFill>
              <a:latin typeface="Arial"/>
              <a:ea typeface="Arial"/>
              <a:cs typeface="Arial"/>
              <a:sym typeface="Arial"/>
            </a:endParaRPr>
          </a:p>
        </p:txBody>
      </p:sp>
      <p:sp>
        <p:nvSpPr>
          <p:cNvPr id="95" name="Google Shape;95;p1"/>
          <p:cNvSpPr/>
          <p:nvPr/>
        </p:nvSpPr>
        <p:spPr>
          <a:xfrm>
            <a:off x="3025207" y="2690360"/>
            <a:ext cx="3028492"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Texture作為背景</a:t>
            </a:r>
            <a:endParaRPr sz="2400" b="1" i="0" u="none" strike="noStrike" cap="none">
              <a:solidFill>
                <a:srgbClr val="366092"/>
              </a:solidFill>
              <a:latin typeface="Microsoft JhengHei"/>
              <a:ea typeface="Microsoft JhengHei"/>
              <a:cs typeface="Microsoft JhengHei"/>
              <a:sym typeface="Microsoft JhengHei"/>
            </a:endParaRPr>
          </a:p>
        </p:txBody>
      </p:sp>
      <p:pic>
        <p:nvPicPr>
          <p:cNvPr id="96" name="Google Shape;96;p1" descr="D:\Downloads\111-1114675_user-login-person-man-enter-person-login-icon.png"/>
          <p:cNvPicPr preferRelativeResize="0"/>
          <p:nvPr/>
        </p:nvPicPr>
        <p:blipFill rotWithShape="1">
          <a:blip r:embed="rId6">
            <a:alphaModFix/>
          </a:blip>
          <a:srcRect/>
          <a:stretch/>
        </p:blipFill>
        <p:spPr>
          <a:xfrm>
            <a:off x="1228511" y="200053"/>
            <a:ext cx="360040" cy="376786"/>
          </a:xfrm>
          <a:prstGeom prst="rect">
            <a:avLst/>
          </a:prstGeom>
          <a:noFill/>
          <a:ln>
            <a:noFill/>
          </a:ln>
        </p:spPr>
      </p:pic>
      <p:sp>
        <p:nvSpPr>
          <p:cNvPr id="97" name="Google Shape;97;p1"/>
          <p:cNvSpPr txBox="1">
            <a:spLocks noGrp="1"/>
          </p:cNvSpPr>
          <p:nvPr>
            <p:ph type="subTitle" idx="1"/>
          </p:nvPr>
        </p:nvSpPr>
        <p:spPr>
          <a:xfrm>
            <a:off x="1588551" y="189550"/>
            <a:ext cx="1787100" cy="39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66092"/>
              </a:buClr>
              <a:buSzPts val="1800"/>
              <a:buNone/>
            </a:pPr>
            <a:r>
              <a:rPr lang="en-US" sz="1800">
                <a:solidFill>
                  <a:srgbClr val="366092"/>
                </a:solidFill>
              </a:rPr>
              <a:t>Shih-Syun Lin</a:t>
            </a:r>
            <a:endParaRPr sz="1800">
              <a:solidFill>
                <a:srgbClr val="366092"/>
              </a:solidFill>
            </a:endParaRPr>
          </a:p>
        </p:txBody>
      </p:sp>
      <p:pic>
        <p:nvPicPr>
          <p:cNvPr id="98" name="Google Shape;98;p1" descr="D:\Downloads\mail-142.png"/>
          <p:cNvPicPr preferRelativeResize="0"/>
          <p:nvPr/>
        </p:nvPicPr>
        <p:blipFill rotWithShape="1">
          <a:blip r:embed="rId7">
            <a:alphaModFix/>
          </a:blip>
          <a:srcRect/>
          <a:stretch/>
        </p:blipFill>
        <p:spPr>
          <a:xfrm>
            <a:off x="3883511" y="622224"/>
            <a:ext cx="360040" cy="360040"/>
          </a:xfrm>
          <a:prstGeom prst="rect">
            <a:avLst/>
          </a:prstGeom>
          <a:noFill/>
          <a:ln>
            <a:noFill/>
          </a:ln>
        </p:spPr>
      </p:pic>
      <p:sp>
        <p:nvSpPr>
          <p:cNvPr id="99" name="Google Shape;99;p1"/>
          <p:cNvSpPr txBox="1">
            <a:spLocks noGrp="1"/>
          </p:cNvSpPr>
          <p:nvPr>
            <p:ph type="subTitle" idx="1"/>
          </p:nvPr>
        </p:nvSpPr>
        <p:spPr>
          <a:xfrm>
            <a:off x="4246040" y="603344"/>
            <a:ext cx="3828900" cy="39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66092"/>
              </a:buClr>
              <a:buSzPts val="1800"/>
              <a:buNone/>
            </a:pPr>
            <a:r>
              <a:rPr lang="en-US" sz="1800">
                <a:solidFill>
                  <a:srgbClr val="E36C09"/>
                </a:solidFill>
              </a:rPr>
              <a:t>cloudya07@email.ntou.edu.tw</a:t>
            </a:r>
            <a:endParaRPr sz="1800">
              <a:solidFill>
                <a:srgbClr val="E36C09"/>
              </a:solidFill>
            </a:endParaRPr>
          </a:p>
        </p:txBody>
      </p:sp>
      <p:sp>
        <p:nvSpPr>
          <p:cNvPr id="100" name="Google Shape;100;p1"/>
          <p:cNvSpPr/>
          <p:nvPr/>
        </p:nvSpPr>
        <p:spPr>
          <a:xfrm>
            <a:off x="3025206" y="4433291"/>
            <a:ext cx="3028491"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Alpha Testing</a:t>
            </a:r>
            <a:endParaRPr sz="1400" b="0" i="0" u="none" strike="noStrike" cap="none">
              <a:solidFill>
                <a:srgbClr val="000000"/>
              </a:solidFill>
              <a:latin typeface="Arial"/>
              <a:ea typeface="Arial"/>
              <a:cs typeface="Arial"/>
              <a:sym typeface="Arial"/>
            </a:endParaRPr>
          </a:p>
        </p:txBody>
      </p:sp>
      <p:sp>
        <p:nvSpPr>
          <p:cNvPr id="101" name="Google Shape;101;p1"/>
          <p:cNvSpPr/>
          <p:nvPr/>
        </p:nvSpPr>
        <p:spPr>
          <a:xfrm>
            <a:off x="3025206" y="3852314"/>
            <a:ext cx="3028491"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Blending</a:t>
            </a:r>
            <a:endParaRPr sz="2400" b="1" i="0" u="none" strike="noStrike" cap="none">
              <a:solidFill>
                <a:srgbClr val="366092"/>
              </a:solidFill>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9"/>
          <p:cNvSpPr txBox="1">
            <a:spLocks noGrp="1"/>
          </p:cNvSpPr>
          <p:nvPr>
            <p:ph type="title"/>
          </p:nvPr>
        </p:nvSpPr>
        <p:spPr>
          <a:xfrm>
            <a:off x="889248" y="195486"/>
            <a:ext cx="5761488"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二、相關function</a:t>
            </a:r>
            <a:endParaRPr/>
          </a:p>
        </p:txBody>
      </p:sp>
      <p:grpSp>
        <p:nvGrpSpPr>
          <p:cNvPr id="276" name="Google Shape;276;p9"/>
          <p:cNvGrpSpPr/>
          <p:nvPr/>
        </p:nvGrpSpPr>
        <p:grpSpPr>
          <a:xfrm>
            <a:off x="0" y="0"/>
            <a:ext cx="791072" cy="791072"/>
            <a:chOff x="0" y="0"/>
            <a:chExt cx="791072" cy="791072"/>
          </a:xfrm>
        </p:grpSpPr>
        <p:sp>
          <p:nvSpPr>
            <p:cNvPr id="277" name="Google Shape;277;p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78" name="Google Shape;278;p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79" name="Google Shape;279;p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80" name="Google Shape;280;p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281" name="Google Shape;281;p9"/>
          <p:cNvGrpSpPr/>
          <p:nvPr/>
        </p:nvGrpSpPr>
        <p:grpSpPr>
          <a:xfrm>
            <a:off x="8460432" y="4299942"/>
            <a:ext cx="500406" cy="640288"/>
            <a:chOff x="8460432" y="4299942"/>
            <a:chExt cx="500406" cy="640288"/>
          </a:xfrm>
        </p:grpSpPr>
        <p:sp>
          <p:nvSpPr>
            <p:cNvPr id="282" name="Google Shape;282;p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83" name="Google Shape;283;p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84" name="Google Shape;284;p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85" name="Google Shape;285;p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286" name="Google Shape;286;p9"/>
          <p:cNvSpPr/>
          <p:nvPr/>
        </p:nvSpPr>
        <p:spPr>
          <a:xfrm>
            <a:off x="889247" y="875496"/>
            <a:ext cx="347061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(三)把 Texture貼在無窮遠處</a:t>
            </a:r>
            <a:endParaRPr sz="1400" b="0" i="0" u="none" strike="noStrike" cap="none">
              <a:solidFill>
                <a:srgbClr val="000000"/>
              </a:solidFill>
              <a:latin typeface="Arial"/>
              <a:ea typeface="Arial"/>
              <a:cs typeface="Arial"/>
              <a:sym typeface="Arial"/>
            </a:endParaRPr>
          </a:p>
        </p:txBody>
      </p:sp>
      <p:sp>
        <p:nvSpPr>
          <p:cNvPr id="287" name="Google Shape;287;p9"/>
          <p:cNvSpPr txBox="1"/>
          <p:nvPr/>
        </p:nvSpPr>
        <p:spPr>
          <a:xfrm>
            <a:off x="4301338" y="894364"/>
            <a:ext cx="1880006" cy="369291"/>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3. 畫無窮遠物件</a:t>
            </a:r>
            <a:endParaRPr sz="1800" b="1" i="0" u="none" strike="noStrike" cap="none">
              <a:solidFill>
                <a:srgbClr val="0070C0"/>
              </a:solidFill>
              <a:latin typeface="Microsoft JhengHei"/>
              <a:ea typeface="Microsoft JhengHei"/>
              <a:cs typeface="Microsoft JhengHei"/>
              <a:sym typeface="Microsoft JhengHei"/>
            </a:endParaRPr>
          </a:p>
        </p:txBody>
      </p:sp>
      <p:sp>
        <p:nvSpPr>
          <p:cNvPr id="288" name="Google Shape;288;p9"/>
          <p:cNvSpPr txBox="1"/>
          <p:nvPr/>
        </p:nvSpPr>
        <p:spPr>
          <a:xfrm>
            <a:off x="494448" y="1649730"/>
            <a:ext cx="8774142" cy="3827700"/>
          </a:xfrm>
          <a:prstGeom prst="rect">
            <a:avLst/>
          </a:prstGeom>
          <a:noFill/>
          <a:ln>
            <a:noFill/>
          </a:ln>
        </p:spPr>
        <p:txBody>
          <a:bodyPr spcFirstLastPara="1" wrap="square" lIns="91425" tIns="45700" rIns="91425" bIns="45700" anchor="t" anchorCtr="0">
            <a:noAutofit/>
          </a:bodyPr>
          <a:lstStyle/>
          <a:p>
            <a:r>
              <a:rPr lang="en-US" altLang="zh-TW" sz="1200" dirty="0">
                <a:highlight>
                  <a:srgbClr val="FFFFFF"/>
                </a:highlight>
                <a:latin typeface="Calibri" panose="020F0502020204030204" pitchFamily="34" charset="0"/>
              </a:rPr>
              <a:t> </a:t>
            </a:r>
            <a:r>
              <a:rPr lang="en-US" altLang="zh-TW" sz="1200" dirty="0" err="1">
                <a:highlight>
                  <a:srgbClr val="FFFFFF"/>
                </a:highlight>
                <a:latin typeface="Calibri" panose="020F0502020204030204" pitchFamily="34" charset="0"/>
              </a:rPr>
              <a:t>PushMatrix</a:t>
            </a:r>
            <a:r>
              <a:rPr lang="en-US" altLang="zh-TW" sz="1200" b="1" dirty="0">
                <a:solidFill>
                  <a:srgbClr val="000080"/>
                </a:solidFill>
                <a:highlight>
                  <a:srgbClr val="FFFFFF"/>
                </a:highlight>
                <a:latin typeface="Calibri" panose="020F0502020204030204" pitchFamily="34" charset="0"/>
              </a:rPr>
              <a:t>(</a:t>
            </a:r>
            <a:r>
              <a:rPr lang="en-US" altLang="zh-TW" sz="1200" dirty="0">
                <a:solidFill>
                  <a:srgbClr val="808080"/>
                </a:solidFill>
                <a:highlight>
                  <a:srgbClr val="FFFFFF"/>
                </a:highlight>
                <a:latin typeface="Calibri" panose="020F0502020204030204" pitchFamily="34" charset="0"/>
              </a:rPr>
              <a:t>"model"</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en-US" altLang="zh-TW" sz="1200" dirty="0">
                <a:highlight>
                  <a:srgbClr val="FFFFFF"/>
                </a:highlight>
                <a:latin typeface="Calibri" panose="020F0502020204030204" pitchFamily="34" charset="0"/>
              </a:rPr>
              <a:t>	mat4</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identity</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TopMatrix</a:t>
            </a:r>
            <a:r>
              <a:rPr lang="en-US" altLang="zh-TW" sz="1200" b="1" dirty="0">
                <a:solidFill>
                  <a:srgbClr val="000080"/>
                </a:solidFill>
                <a:highlight>
                  <a:srgbClr val="FFFFFF"/>
                </a:highlight>
                <a:latin typeface="Calibri" panose="020F0502020204030204" pitchFamily="34" charset="0"/>
              </a:rPr>
              <a:t>(</a:t>
            </a:r>
            <a:r>
              <a:rPr lang="en-US" altLang="zh-TW" sz="1200" dirty="0">
                <a:solidFill>
                  <a:srgbClr val="808080"/>
                </a:solidFill>
                <a:highlight>
                  <a:srgbClr val="FFFFFF"/>
                </a:highlight>
                <a:latin typeface="Calibri" panose="020F0502020204030204" pitchFamily="34" charset="0"/>
              </a:rPr>
              <a:t>"model"</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en-US" altLang="zh-TW" sz="1200" dirty="0">
                <a:highlight>
                  <a:srgbClr val="FFFFFF"/>
                </a:highlight>
                <a:latin typeface="Calibri" panose="020F0502020204030204" pitchFamily="34" charset="0"/>
              </a:rPr>
              <a:t>	</a:t>
            </a:r>
            <a:r>
              <a:rPr lang="en-US" altLang="zh-TW" sz="1200" b="1" dirty="0" err="1">
                <a:solidFill>
                  <a:srgbClr val="0000FF"/>
                </a:solidFill>
                <a:highlight>
                  <a:srgbClr val="FFFFFF"/>
                </a:highlight>
                <a:latin typeface="Calibri" panose="020F0502020204030204" pitchFamily="34" charset="0"/>
              </a:rPr>
              <a:t>var</a:t>
            </a:r>
            <a:r>
              <a:rPr lang="en-US" altLang="zh-TW" sz="1200" dirty="0">
                <a:highlight>
                  <a:srgbClr val="FFFFFF"/>
                </a:highlight>
                <a:latin typeface="Calibri" panose="020F0502020204030204" pitchFamily="34" charset="0"/>
              </a:rPr>
              <a:t> </a:t>
            </a:r>
            <a:r>
              <a:rPr lang="en-US" altLang="zh-TW" sz="1200" dirty="0" err="1">
                <a:highlight>
                  <a:srgbClr val="FFFFFF"/>
                </a:highlight>
                <a:latin typeface="Calibri" panose="020F0502020204030204" pitchFamily="34" charset="0"/>
              </a:rPr>
              <a:t>inv_view</a:t>
            </a:r>
            <a:r>
              <a:rPr lang="en-US" altLang="zh-TW" sz="1200" dirty="0">
                <a:highlight>
                  <a:srgbClr val="FFFFFF"/>
                </a:highlight>
                <a:latin typeface="Calibri" panose="020F0502020204030204" pitchFamily="34" charset="0"/>
              </a:rPr>
              <a:t> </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mat4</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create</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en-US" altLang="zh-TW" sz="1200" dirty="0">
                <a:highlight>
                  <a:srgbClr val="FFFFFF"/>
                </a:highlight>
                <a:latin typeface="Calibri" panose="020F0502020204030204" pitchFamily="34" charset="0"/>
              </a:rPr>
              <a:t>	mat4</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inverse</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TopMatrix</a:t>
            </a:r>
            <a:r>
              <a:rPr lang="en-US" altLang="zh-TW" sz="1200" b="1" dirty="0">
                <a:solidFill>
                  <a:srgbClr val="000080"/>
                </a:solidFill>
                <a:highlight>
                  <a:srgbClr val="FFFFFF"/>
                </a:highlight>
                <a:latin typeface="Calibri" panose="020F0502020204030204" pitchFamily="34" charset="0"/>
              </a:rPr>
              <a:t>(</a:t>
            </a:r>
            <a:r>
              <a:rPr lang="en-US" altLang="zh-TW" sz="1200" dirty="0">
                <a:solidFill>
                  <a:srgbClr val="808080"/>
                </a:solidFill>
                <a:highlight>
                  <a:srgbClr val="FFFFFF"/>
                </a:highlight>
                <a:latin typeface="Calibri" panose="020F0502020204030204" pitchFamily="34" charset="0"/>
              </a:rPr>
              <a:t>"view"</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dirty="0" err="1">
                <a:highlight>
                  <a:srgbClr val="FFFFFF"/>
                </a:highlight>
                <a:latin typeface="Calibri" panose="020F0502020204030204" pitchFamily="34" charset="0"/>
              </a:rPr>
              <a:t>inv_view</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en-US" altLang="zh-TW" sz="1200" dirty="0">
                <a:highlight>
                  <a:srgbClr val="FFFFFF"/>
                </a:highlight>
                <a:latin typeface="Calibri" panose="020F0502020204030204" pitchFamily="34" charset="0"/>
              </a:rPr>
              <a:t>	mat4</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set</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inv_view</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dirty="0" err="1">
                <a:highlight>
                  <a:srgbClr val="FFFFFF"/>
                </a:highlight>
                <a:latin typeface="Calibri" panose="020F0502020204030204" pitchFamily="34" charset="0"/>
              </a:rPr>
              <a:t>TopMatrix</a:t>
            </a:r>
            <a:r>
              <a:rPr lang="en-US" altLang="zh-TW" sz="1200" b="1" dirty="0">
                <a:solidFill>
                  <a:srgbClr val="000080"/>
                </a:solidFill>
                <a:highlight>
                  <a:srgbClr val="FFFFFF"/>
                </a:highlight>
                <a:latin typeface="Calibri" panose="020F0502020204030204" pitchFamily="34" charset="0"/>
              </a:rPr>
              <a:t>(</a:t>
            </a:r>
            <a:r>
              <a:rPr lang="en-US" altLang="zh-TW" sz="1200" dirty="0">
                <a:solidFill>
                  <a:srgbClr val="808080"/>
                </a:solidFill>
                <a:highlight>
                  <a:srgbClr val="FFFFFF"/>
                </a:highlight>
                <a:latin typeface="Calibri" panose="020F0502020204030204" pitchFamily="34" charset="0"/>
              </a:rPr>
              <a:t>"model"</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en-US" altLang="zh-TW" sz="1200" dirty="0">
                <a:highlight>
                  <a:srgbClr val="FFFFFF"/>
                </a:highlight>
                <a:latin typeface="Calibri" panose="020F0502020204030204" pitchFamily="34" charset="0"/>
              </a:rPr>
              <a:t>	mat4</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scale</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TopMatrix</a:t>
            </a:r>
            <a:r>
              <a:rPr lang="en-US" altLang="zh-TW" sz="1200" b="1" dirty="0">
                <a:solidFill>
                  <a:srgbClr val="000080"/>
                </a:solidFill>
                <a:highlight>
                  <a:srgbClr val="FFFFFF"/>
                </a:highlight>
                <a:latin typeface="Calibri" panose="020F0502020204030204" pitchFamily="34" charset="0"/>
              </a:rPr>
              <a:t>(</a:t>
            </a:r>
            <a:r>
              <a:rPr lang="en-US" altLang="zh-TW" sz="1200" dirty="0">
                <a:solidFill>
                  <a:srgbClr val="808080"/>
                </a:solidFill>
                <a:highlight>
                  <a:srgbClr val="FFFFFF"/>
                </a:highlight>
                <a:latin typeface="Calibri" panose="020F0502020204030204" pitchFamily="34" charset="0"/>
              </a:rPr>
              <a:t>"model"</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en-US" altLang="zh-TW" sz="1200" dirty="0">
                <a:highlight>
                  <a:srgbClr val="FFFFFF"/>
                </a:highlight>
                <a:latin typeface="Calibri" panose="020F0502020204030204" pitchFamily="34" charset="0"/>
              </a:rPr>
              <a:t>	aspect </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dirty="0" err="1">
                <a:highlight>
                  <a:srgbClr val="FFFFFF"/>
                </a:highlight>
                <a:latin typeface="Calibri" panose="020F0502020204030204" pitchFamily="34" charset="0"/>
              </a:rPr>
              <a:t>zFar</a:t>
            </a:r>
            <a:r>
              <a:rPr lang="en-US" altLang="zh-TW" sz="1200" dirty="0">
                <a:highlight>
                  <a:srgbClr val="FFFFFF"/>
                </a:highlight>
                <a:latin typeface="Calibri" panose="020F0502020204030204" pitchFamily="34" charset="0"/>
              </a:rPr>
              <a:t> </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dirty="0" err="1">
                <a:solidFill>
                  <a:srgbClr val="8000FF"/>
                </a:solidFill>
                <a:highlight>
                  <a:srgbClr val="FFFFFF"/>
                </a:highlight>
                <a:latin typeface="Calibri" panose="020F0502020204030204" pitchFamily="34" charset="0"/>
              </a:rPr>
              <a:t>Math</a:t>
            </a:r>
            <a:r>
              <a:rPr lang="en-US" altLang="zh-TW" sz="1200" b="1" dirty="0" err="1">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tan</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degToRad</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fovy</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dirty="0">
                <a:solidFill>
                  <a:srgbClr val="FF8000"/>
                </a:solidFill>
                <a:highlight>
                  <a:srgbClr val="FFFFFF"/>
                </a:highlight>
                <a:latin typeface="Calibri" panose="020F0502020204030204" pitchFamily="34" charset="0"/>
              </a:rPr>
              <a:t>0.5</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en-US" altLang="zh-TW" sz="1200" dirty="0">
                <a:highlight>
                  <a:srgbClr val="FFFFFF"/>
                </a:highlight>
                <a:latin typeface="Calibri" panose="020F0502020204030204" pitchFamily="34" charset="0"/>
              </a:rPr>
              <a:t>	</a:t>
            </a:r>
            <a:r>
              <a:rPr lang="en-US" altLang="zh-TW" sz="1200" dirty="0" err="1">
                <a:highlight>
                  <a:srgbClr val="FFFFFF"/>
                </a:highlight>
                <a:latin typeface="Calibri" panose="020F0502020204030204" pitchFamily="34" charset="0"/>
              </a:rPr>
              <a:t>zFar</a:t>
            </a:r>
            <a:r>
              <a:rPr lang="en-US" altLang="zh-TW" sz="1200" dirty="0">
                <a:highlight>
                  <a:srgbClr val="FFFFFF"/>
                </a:highlight>
                <a:latin typeface="Calibri" panose="020F0502020204030204" pitchFamily="34" charset="0"/>
              </a:rPr>
              <a:t> </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dirty="0" err="1">
                <a:solidFill>
                  <a:srgbClr val="8000FF"/>
                </a:solidFill>
                <a:highlight>
                  <a:srgbClr val="FFFFFF"/>
                </a:highlight>
                <a:latin typeface="Calibri" panose="020F0502020204030204" pitchFamily="34" charset="0"/>
              </a:rPr>
              <a:t>Math</a:t>
            </a:r>
            <a:r>
              <a:rPr lang="en-US" altLang="zh-TW" sz="1200" b="1" dirty="0" err="1">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tan</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degToRad</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fovy</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dirty="0">
                <a:solidFill>
                  <a:srgbClr val="FF8000"/>
                </a:solidFill>
                <a:highlight>
                  <a:srgbClr val="FFFFFF"/>
                </a:highlight>
                <a:latin typeface="Calibri" panose="020F0502020204030204" pitchFamily="34" charset="0"/>
              </a:rPr>
              <a:t>0.5</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zh-TW" altLang="en-US" sz="1200" dirty="0">
                <a:highlight>
                  <a:srgbClr val="FFFFFF"/>
                </a:highlight>
                <a:latin typeface="Calibri" panose="020F0502020204030204" pitchFamily="34" charset="0"/>
              </a:rPr>
              <a:t>	</a:t>
            </a:r>
            <a:r>
              <a:rPr lang="en-US" altLang="zh-TW" sz="1200" dirty="0">
                <a:solidFill>
                  <a:srgbClr val="FF8000"/>
                </a:solidFill>
                <a:highlight>
                  <a:srgbClr val="FFFFFF"/>
                </a:highlight>
                <a:latin typeface="Calibri" panose="020F0502020204030204" pitchFamily="34" charset="0"/>
              </a:rPr>
              <a:t>1.0</a:t>
            </a:r>
            <a:r>
              <a:rPr lang="en-US" altLang="zh-TW" sz="1200" b="1" dirty="0">
                <a:solidFill>
                  <a:srgbClr val="000080"/>
                </a:solidFill>
                <a:highlight>
                  <a:srgbClr val="FFFFFF"/>
                </a:highlight>
                <a:latin typeface="Calibri" panose="020F0502020204030204" pitchFamily="34" charset="0"/>
              </a:rPr>
              <a:t>]);</a:t>
            </a:r>
            <a:endParaRPr lang="zh-TW" altLang="en-US" sz="1200" dirty="0">
              <a:highlight>
                <a:srgbClr val="FFFFFF"/>
              </a:highlight>
              <a:latin typeface="Calibri" panose="020F0502020204030204" pitchFamily="34" charset="0"/>
            </a:endParaRPr>
          </a:p>
          <a:p>
            <a:r>
              <a:rPr lang="en-US" altLang="zh-TW" sz="1200" dirty="0">
                <a:highlight>
                  <a:srgbClr val="FFFFFF"/>
                </a:highlight>
                <a:latin typeface="Calibri" panose="020F0502020204030204" pitchFamily="34" charset="0"/>
              </a:rPr>
              <a:t>	mat4</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translate</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TopMatrix</a:t>
            </a:r>
            <a:r>
              <a:rPr lang="en-US" altLang="zh-TW" sz="1200" b="1" dirty="0">
                <a:solidFill>
                  <a:srgbClr val="000080"/>
                </a:solidFill>
                <a:highlight>
                  <a:srgbClr val="FFFFFF"/>
                </a:highlight>
                <a:latin typeface="Calibri" panose="020F0502020204030204" pitchFamily="34" charset="0"/>
              </a:rPr>
              <a:t>(</a:t>
            </a:r>
            <a:r>
              <a:rPr lang="en-US" altLang="zh-TW" sz="1200" dirty="0">
                <a:solidFill>
                  <a:srgbClr val="808080"/>
                </a:solidFill>
                <a:highlight>
                  <a:srgbClr val="FFFFFF"/>
                </a:highlight>
                <a:latin typeface="Calibri" panose="020F0502020204030204" pitchFamily="34" charset="0"/>
              </a:rPr>
              <a:t>"model"</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b="1" dirty="0">
                <a:solidFill>
                  <a:srgbClr val="000080"/>
                </a:solidFill>
                <a:highlight>
                  <a:srgbClr val="FFFFFF"/>
                </a:highlight>
                <a:latin typeface="Calibri" panose="020F0502020204030204" pitchFamily="34" charset="0"/>
              </a:rPr>
              <a:t>[</a:t>
            </a:r>
            <a:r>
              <a:rPr lang="en-US" altLang="zh-TW" sz="1200" dirty="0">
                <a:solidFill>
                  <a:srgbClr val="FF8000"/>
                </a:solidFill>
                <a:highlight>
                  <a:srgbClr val="FFFFFF"/>
                </a:highlight>
                <a:latin typeface="Calibri" panose="020F0502020204030204" pitchFamily="34" charset="0"/>
              </a:rPr>
              <a:t>0.0</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dirty="0">
                <a:solidFill>
                  <a:srgbClr val="FF8000"/>
                </a:solidFill>
                <a:highlight>
                  <a:srgbClr val="FFFFFF"/>
                </a:highlight>
                <a:latin typeface="Calibri" panose="020F0502020204030204" pitchFamily="34" charset="0"/>
              </a:rPr>
              <a:t>0.0</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zFar</a:t>
            </a:r>
            <a:r>
              <a:rPr lang="en-US" altLang="zh-TW" sz="1200" b="1" dirty="0">
                <a:solidFill>
                  <a:srgbClr val="000080"/>
                </a:solidFill>
                <a:highlight>
                  <a:srgbClr val="FFFFFF"/>
                </a:highlight>
                <a:latin typeface="Calibri" panose="020F0502020204030204" pitchFamily="34" charset="0"/>
              </a:rPr>
              <a:t>+</a:t>
            </a:r>
            <a:r>
              <a:rPr lang="en-US" altLang="zh-TW" sz="1200" dirty="0">
                <a:solidFill>
                  <a:srgbClr val="FF8000"/>
                </a:solidFill>
                <a:highlight>
                  <a:srgbClr val="FFFFFF"/>
                </a:highlight>
                <a:latin typeface="Calibri" panose="020F0502020204030204" pitchFamily="34" charset="0"/>
              </a:rPr>
              <a:t>0.01</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zFar</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nb-NO" altLang="zh-TW" sz="1200" dirty="0">
                <a:highlight>
                  <a:srgbClr val="FFFFFF"/>
                </a:highlight>
                <a:latin typeface="Calibri" panose="020F0502020204030204" pitchFamily="34" charset="0"/>
              </a:rPr>
              <a:t>	mat4</a:t>
            </a:r>
            <a:r>
              <a:rPr lang="nb-NO" altLang="zh-TW" sz="1200" b="1" dirty="0">
                <a:solidFill>
                  <a:srgbClr val="000080"/>
                </a:solidFill>
                <a:highlight>
                  <a:srgbClr val="FFFFFF"/>
                </a:highlight>
                <a:latin typeface="Calibri" panose="020F0502020204030204" pitchFamily="34" charset="0"/>
              </a:rPr>
              <a:t>.</a:t>
            </a:r>
            <a:r>
              <a:rPr lang="nb-NO" altLang="zh-TW" sz="1200" dirty="0">
                <a:highlight>
                  <a:srgbClr val="FFFFFF"/>
                </a:highlight>
                <a:latin typeface="Calibri" panose="020F0502020204030204" pitchFamily="34" charset="0"/>
              </a:rPr>
              <a:t>rotate</a:t>
            </a:r>
            <a:r>
              <a:rPr lang="nb-NO" altLang="zh-TW" sz="1200" b="1" dirty="0">
                <a:solidFill>
                  <a:srgbClr val="000080"/>
                </a:solidFill>
                <a:highlight>
                  <a:srgbClr val="FFFFFF"/>
                </a:highlight>
                <a:latin typeface="Calibri" panose="020F0502020204030204" pitchFamily="34" charset="0"/>
              </a:rPr>
              <a:t>(</a:t>
            </a:r>
            <a:r>
              <a:rPr lang="nb-NO" altLang="zh-TW" sz="1200" dirty="0">
                <a:highlight>
                  <a:srgbClr val="FFFFFF"/>
                </a:highlight>
                <a:latin typeface="Calibri" panose="020F0502020204030204" pitchFamily="34" charset="0"/>
              </a:rPr>
              <a:t>TopMatrix</a:t>
            </a:r>
            <a:r>
              <a:rPr lang="nb-NO" altLang="zh-TW" sz="1200" b="1" dirty="0">
                <a:solidFill>
                  <a:srgbClr val="000080"/>
                </a:solidFill>
                <a:highlight>
                  <a:srgbClr val="FFFFFF"/>
                </a:highlight>
                <a:latin typeface="Calibri" panose="020F0502020204030204" pitchFamily="34" charset="0"/>
              </a:rPr>
              <a:t>(</a:t>
            </a:r>
            <a:r>
              <a:rPr lang="nb-NO" altLang="zh-TW" sz="1200" dirty="0">
                <a:solidFill>
                  <a:srgbClr val="808080"/>
                </a:solidFill>
                <a:highlight>
                  <a:srgbClr val="FFFFFF"/>
                </a:highlight>
                <a:latin typeface="Calibri" panose="020F0502020204030204" pitchFamily="34" charset="0"/>
              </a:rPr>
              <a:t>"model"</a:t>
            </a:r>
            <a:r>
              <a:rPr lang="nb-NO" altLang="zh-TW" sz="1200" b="1" dirty="0">
                <a:solidFill>
                  <a:srgbClr val="000080"/>
                </a:solidFill>
                <a:highlight>
                  <a:srgbClr val="FFFFFF"/>
                </a:highlight>
                <a:latin typeface="Calibri" panose="020F0502020204030204" pitchFamily="34" charset="0"/>
              </a:rPr>
              <a:t>),</a:t>
            </a:r>
            <a:r>
              <a:rPr lang="nb-NO" altLang="zh-TW" sz="1200" dirty="0">
                <a:highlight>
                  <a:srgbClr val="FFFFFF"/>
                </a:highlight>
                <a:latin typeface="Calibri" panose="020F0502020204030204" pitchFamily="34" charset="0"/>
              </a:rPr>
              <a:t> degToRad</a:t>
            </a:r>
            <a:r>
              <a:rPr lang="nb-NO" altLang="zh-TW" sz="1200" b="1" dirty="0">
                <a:solidFill>
                  <a:srgbClr val="000080"/>
                </a:solidFill>
                <a:highlight>
                  <a:srgbClr val="FFFFFF"/>
                </a:highlight>
                <a:latin typeface="Calibri" panose="020F0502020204030204" pitchFamily="34" charset="0"/>
              </a:rPr>
              <a:t>(</a:t>
            </a:r>
            <a:r>
              <a:rPr lang="nb-NO" altLang="zh-TW" sz="1200" dirty="0">
                <a:solidFill>
                  <a:srgbClr val="FF8000"/>
                </a:solidFill>
                <a:highlight>
                  <a:srgbClr val="FFFFFF"/>
                </a:highlight>
                <a:latin typeface="Calibri" panose="020F0502020204030204" pitchFamily="34" charset="0"/>
              </a:rPr>
              <a:t>90</a:t>
            </a:r>
            <a:r>
              <a:rPr lang="nb-NO" altLang="zh-TW" sz="1200" b="1" dirty="0">
                <a:solidFill>
                  <a:srgbClr val="000080"/>
                </a:solidFill>
                <a:highlight>
                  <a:srgbClr val="FFFFFF"/>
                </a:highlight>
                <a:latin typeface="Calibri" panose="020F0502020204030204" pitchFamily="34" charset="0"/>
              </a:rPr>
              <a:t>),</a:t>
            </a:r>
            <a:r>
              <a:rPr lang="nb-NO" altLang="zh-TW" sz="1200" dirty="0">
                <a:highlight>
                  <a:srgbClr val="FFFFFF"/>
                </a:highlight>
                <a:latin typeface="Calibri" panose="020F0502020204030204" pitchFamily="34" charset="0"/>
              </a:rPr>
              <a:t> </a:t>
            </a:r>
            <a:r>
              <a:rPr lang="nb-NO" altLang="zh-TW" sz="1200" b="1" dirty="0">
                <a:solidFill>
                  <a:srgbClr val="000080"/>
                </a:solidFill>
                <a:highlight>
                  <a:srgbClr val="FFFFFF"/>
                </a:highlight>
                <a:latin typeface="Calibri" panose="020F0502020204030204" pitchFamily="34" charset="0"/>
              </a:rPr>
              <a:t>[</a:t>
            </a:r>
            <a:r>
              <a:rPr lang="nb-NO" altLang="zh-TW" sz="1200" dirty="0">
                <a:solidFill>
                  <a:srgbClr val="FF8000"/>
                </a:solidFill>
                <a:highlight>
                  <a:srgbClr val="FFFFFF"/>
                </a:highlight>
                <a:latin typeface="Calibri" panose="020F0502020204030204" pitchFamily="34" charset="0"/>
              </a:rPr>
              <a:t>1</a:t>
            </a:r>
            <a:r>
              <a:rPr lang="nb-NO" altLang="zh-TW" sz="1200" b="1" dirty="0">
                <a:solidFill>
                  <a:srgbClr val="000080"/>
                </a:solidFill>
                <a:highlight>
                  <a:srgbClr val="FFFFFF"/>
                </a:highlight>
                <a:latin typeface="Calibri" panose="020F0502020204030204" pitchFamily="34" charset="0"/>
              </a:rPr>
              <a:t>,</a:t>
            </a:r>
            <a:r>
              <a:rPr lang="nb-NO" altLang="zh-TW" sz="1200" dirty="0">
                <a:highlight>
                  <a:srgbClr val="FFFFFF"/>
                </a:highlight>
                <a:latin typeface="Calibri" panose="020F0502020204030204" pitchFamily="34" charset="0"/>
              </a:rPr>
              <a:t> </a:t>
            </a:r>
            <a:r>
              <a:rPr lang="nb-NO" altLang="zh-TW" sz="1200" dirty="0">
                <a:solidFill>
                  <a:srgbClr val="FF8000"/>
                </a:solidFill>
                <a:highlight>
                  <a:srgbClr val="FFFFFF"/>
                </a:highlight>
                <a:latin typeface="Calibri" panose="020F0502020204030204" pitchFamily="34" charset="0"/>
              </a:rPr>
              <a:t>0</a:t>
            </a:r>
            <a:r>
              <a:rPr lang="nb-NO" altLang="zh-TW" sz="1200" b="1" dirty="0">
                <a:solidFill>
                  <a:srgbClr val="000080"/>
                </a:solidFill>
                <a:highlight>
                  <a:srgbClr val="FFFFFF"/>
                </a:highlight>
                <a:latin typeface="Calibri" panose="020F0502020204030204" pitchFamily="34" charset="0"/>
              </a:rPr>
              <a:t>,</a:t>
            </a:r>
            <a:r>
              <a:rPr lang="nb-NO" altLang="zh-TW" sz="1200" dirty="0">
                <a:highlight>
                  <a:srgbClr val="FFFFFF"/>
                </a:highlight>
                <a:latin typeface="Calibri" panose="020F0502020204030204" pitchFamily="34" charset="0"/>
              </a:rPr>
              <a:t> </a:t>
            </a:r>
            <a:r>
              <a:rPr lang="nb-NO" altLang="zh-TW" sz="1200" dirty="0">
                <a:solidFill>
                  <a:srgbClr val="FF8000"/>
                </a:solidFill>
                <a:highlight>
                  <a:srgbClr val="FFFFFF"/>
                </a:highlight>
                <a:latin typeface="Calibri" panose="020F0502020204030204" pitchFamily="34" charset="0"/>
              </a:rPr>
              <a:t>0</a:t>
            </a:r>
            <a:r>
              <a:rPr lang="nb-NO" altLang="zh-TW" sz="1200" b="1" dirty="0">
                <a:solidFill>
                  <a:srgbClr val="000080"/>
                </a:solidFill>
                <a:highlight>
                  <a:srgbClr val="FFFFFF"/>
                </a:highlight>
                <a:latin typeface="Calibri" panose="020F0502020204030204" pitchFamily="34" charset="0"/>
              </a:rPr>
              <a:t>]);</a:t>
            </a:r>
            <a:endParaRPr lang="nb-NO" altLang="zh-TW" sz="1200" dirty="0">
              <a:highlight>
                <a:srgbClr val="FFFFFF"/>
              </a:highlight>
              <a:latin typeface="Calibri" panose="020F0502020204030204" pitchFamily="34" charset="0"/>
            </a:endParaRPr>
          </a:p>
          <a:p>
            <a:r>
              <a:rPr lang="zh-TW" altLang="en-US" sz="1200" dirty="0">
                <a:highlight>
                  <a:srgbClr val="FFFFFF"/>
                </a:highlight>
                <a:latin typeface="Calibri" panose="020F0502020204030204" pitchFamily="34" charset="0"/>
              </a:rPr>
              <a:t>				</a:t>
            </a:r>
          </a:p>
          <a:p>
            <a:r>
              <a:rPr lang="en-US" altLang="zh-TW" sz="1200" dirty="0">
                <a:highlight>
                  <a:srgbClr val="FFFFFF"/>
                </a:highlight>
                <a:latin typeface="Calibri" panose="020F0502020204030204" pitchFamily="34" charset="0"/>
              </a:rPr>
              <a:t>	gl</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uniformMatrix4fv</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shaderProgram</a:t>
            </a:r>
            <a:r>
              <a:rPr lang="en-US" altLang="zh-TW" sz="1200" b="1" dirty="0" err="1">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inverseViewMatrixUniform</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b="1" dirty="0">
                <a:solidFill>
                  <a:srgbClr val="0000FF"/>
                </a:solidFill>
                <a:highlight>
                  <a:srgbClr val="FFFFFF"/>
                </a:highlight>
                <a:latin typeface="Calibri" panose="020F0502020204030204" pitchFamily="34" charset="0"/>
              </a:rPr>
              <a:t>false</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dirty="0" err="1">
                <a:highlight>
                  <a:srgbClr val="FFFFFF"/>
                </a:highlight>
                <a:latin typeface="Calibri" panose="020F0502020204030204" pitchFamily="34" charset="0"/>
              </a:rPr>
              <a:t>inv_view</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en-US" altLang="zh-TW" sz="1200" dirty="0">
                <a:highlight>
                  <a:srgbClr val="FFFFFF"/>
                </a:highlight>
                <a:latin typeface="Calibri" panose="020F0502020204030204" pitchFamily="34" charset="0"/>
              </a:rPr>
              <a:t>	gl</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uniform1i</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shaderProgram</a:t>
            </a:r>
            <a:r>
              <a:rPr lang="en-US" altLang="zh-TW" sz="1200" b="1" dirty="0" err="1">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usingPanorama</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b="1" dirty="0">
                <a:solidFill>
                  <a:srgbClr val="0000FF"/>
                </a:solidFill>
                <a:highlight>
                  <a:srgbClr val="FFFFFF"/>
                </a:highlight>
                <a:latin typeface="Calibri" panose="020F0502020204030204" pitchFamily="34" charset="0"/>
              </a:rPr>
              <a:t>true</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zh-TW" altLang="en-US" sz="1200" dirty="0">
                <a:highlight>
                  <a:srgbClr val="FFFFFF"/>
                </a:highlight>
                <a:latin typeface="Calibri" panose="020F0502020204030204" pitchFamily="34" charset="0"/>
              </a:rPr>
              <a:t>	</a:t>
            </a:r>
            <a:r>
              <a:rPr lang="en-US" altLang="zh-TW" sz="1200" dirty="0">
                <a:solidFill>
                  <a:srgbClr val="008000"/>
                </a:solidFill>
                <a:highlight>
                  <a:srgbClr val="FFFFFF"/>
                </a:highlight>
                <a:latin typeface="微軟正黑體" panose="020B0604030504040204" pitchFamily="34" charset="-120"/>
                <a:ea typeface="微軟正黑體" panose="020B0604030504040204" pitchFamily="34" charset="-120"/>
              </a:rPr>
              <a:t>//</a:t>
            </a:r>
            <a:r>
              <a:rPr lang="zh-TW" altLang="en-US" sz="1200" dirty="0">
                <a:solidFill>
                  <a:srgbClr val="008000"/>
                </a:solidFill>
                <a:highlight>
                  <a:srgbClr val="FFFFFF"/>
                </a:highlight>
                <a:latin typeface="微軟正黑體" panose="020B0604030504040204" pitchFamily="34" charset="-120"/>
                <a:ea typeface="微軟正黑體" panose="020B0604030504040204" pitchFamily="34" charset="-120"/>
              </a:rPr>
              <a:t>此註解處省略了繪製四邊形的程式碼</a:t>
            </a:r>
          </a:p>
          <a:p>
            <a:r>
              <a:rPr lang="en-US" altLang="zh-TW" sz="1200" dirty="0">
                <a:highlight>
                  <a:srgbClr val="FFFFFF"/>
                </a:highlight>
                <a:latin typeface="Calibri" panose="020F0502020204030204" pitchFamily="34" charset="0"/>
              </a:rPr>
              <a:t>	gl</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uniform1i</a:t>
            </a:r>
            <a:r>
              <a:rPr lang="en-US" altLang="zh-TW" sz="1200" b="1" dirty="0">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shaderProgram</a:t>
            </a:r>
            <a:r>
              <a:rPr lang="en-US" altLang="zh-TW" sz="1200" b="1" dirty="0" err="1">
                <a:solidFill>
                  <a:srgbClr val="000080"/>
                </a:solidFill>
                <a:highlight>
                  <a:srgbClr val="FFFFFF"/>
                </a:highlight>
                <a:latin typeface="Calibri" panose="020F0502020204030204" pitchFamily="34" charset="0"/>
              </a:rPr>
              <a:t>.</a:t>
            </a:r>
            <a:r>
              <a:rPr lang="en-US" altLang="zh-TW" sz="1200" dirty="0" err="1">
                <a:highlight>
                  <a:srgbClr val="FFFFFF"/>
                </a:highlight>
                <a:latin typeface="Calibri" panose="020F0502020204030204" pitchFamily="34" charset="0"/>
              </a:rPr>
              <a:t>usingPanorama</a:t>
            </a:r>
            <a:r>
              <a:rPr lang="en-US" altLang="zh-TW" sz="1200" b="1" dirty="0">
                <a:solidFill>
                  <a:srgbClr val="000080"/>
                </a:solidFill>
                <a:highlight>
                  <a:srgbClr val="FFFFFF"/>
                </a:highlight>
                <a:latin typeface="Calibri" panose="020F0502020204030204" pitchFamily="34" charset="0"/>
              </a:rPr>
              <a:t>,</a:t>
            </a:r>
            <a:r>
              <a:rPr lang="en-US" altLang="zh-TW" sz="1200" dirty="0">
                <a:highlight>
                  <a:srgbClr val="FFFFFF"/>
                </a:highlight>
                <a:latin typeface="Calibri" panose="020F0502020204030204" pitchFamily="34" charset="0"/>
              </a:rPr>
              <a:t> </a:t>
            </a:r>
            <a:r>
              <a:rPr lang="en-US" altLang="zh-TW" sz="1200" b="1" dirty="0">
                <a:solidFill>
                  <a:srgbClr val="0000FF"/>
                </a:solidFill>
                <a:highlight>
                  <a:srgbClr val="FFFFFF"/>
                </a:highlight>
                <a:latin typeface="Calibri" panose="020F0502020204030204" pitchFamily="34" charset="0"/>
              </a:rPr>
              <a:t>false</a:t>
            </a:r>
            <a:r>
              <a:rPr lang="en-US" altLang="zh-TW" sz="1200" b="1" dirty="0">
                <a:solidFill>
                  <a:srgbClr val="000080"/>
                </a:solidFill>
                <a:highlight>
                  <a:srgbClr val="FFFFFF"/>
                </a:highlight>
                <a:latin typeface="Calibri" panose="020F0502020204030204" pitchFamily="34" charset="0"/>
              </a:rPr>
              <a:t>);</a:t>
            </a:r>
            <a:endParaRPr lang="en-US" altLang="zh-TW" sz="1200" dirty="0">
              <a:highlight>
                <a:srgbClr val="FFFFFF"/>
              </a:highlight>
              <a:latin typeface="Calibri" panose="020F0502020204030204" pitchFamily="34" charset="0"/>
            </a:endParaRPr>
          </a:p>
          <a:p>
            <a:r>
              <a:rPr lang="en-US" altLang="zh-TW" sz="1200" dirty="0" err="1">
                <a:highlight>
                  <a:srgbClr val="FFFFFF"/>
                </a:highlight>
                <a:latin typeface="Calibri" panose="020F0502020204030204" pitchFamily="34" charset="0"/>
              </a:rPr>
              <a:t>PopMatrix</a:t>
            </a:r>
            <a:r>
              <a:rPr lang="en-US" altLang="zh-TW" sz="1200" b="1" dirty="0">
                <a:solidFill>
                  <a:srgbClr val="000080"/>
                </a:solidFill>
                <a:highlight>
                  <a:srgbClr val="FFFFFF"/>
                </a:highlight>
                <a:latin typeface="Calibri" panose="020F0502020204030204" pitchFamily="34" charset="0"/>
              </a:rPr>
              <a:t>(</a:t>
            </a:r>
            <a:r>
              <a:rPr lang="en-US" altLang="zh-TW" sz="1200" dirty="0">
                <a:solidFill>
                  <a:srgbClr val="808080"/>
                </a:solidFill>
                <a:highlight>
                  <a:srgbClr val="FFFFFF"/>
                </a:highlight>
                <a:latin typeface="Calibri" panose="020F0502020204030204" pitchFamily="34" charset="0"/>
              </a:rPr>
              <a:t>"model"</a:t>
            </a:r>
            <a:r>
              <a:rPr lang="en-US" altLang="zh-TW" sz="1200" b="1" dirty="0">
                <a:solidFill>
                  <a:srgbClr val="000080"/>
                </a:solidFill>
                <a:highlight>
                  <a:srgbClr val="FFFFFF"/>
                </a:highlight>
                <a:latin typeface="Calibri" panose="020F0502020204030204" pitchFamily="34" charset="0"/>
              </a:rPr>
              <a:t>);</a:t>
            </a:r>
            <a:endParaRPr sz="1200" dirty="0">
              <a:solidFill>
                <a:schemeClr val="dk1"/>
              </a:solidFill>
              <a:latin typeface="Calibri" panose="020F0502020204030204" pitchFamily="34" charset="0"/>
              <a:ea typeface="Microsoft JhengHei"/>
              <a:cs typeface="Microsoft JhengHei"/>
              <a:sym typeface="Microsoft JhengHei"/>
            </a:endParaRPr>
          </a:p>
        </p:txBody>
      </p:sp>
      <p:pic>
        <p:nvPicPr>
          <p:cNvPr id="2" name="圖片 1"/>
          <p:cNvPicPr>
            <a:picLocks noChangeAspect="1"/>
          </p:cNvPicPr>
          <p:nvPr/>
        </p:nvPicPr>
        <p:blipFill>
          <a:blip r:embed="rId3"/>
          <a:stretch>
            <a:fillRect/>
          </a:stretch>
        </p:blipFill>
        <p:spPr>
          <a:xfrm>
            <a:off x="6092816" y="678705"/>
            <a:ext cx="3224862" cy="2081305"/>
          </a:xfrm>
          <a:prstGeom prst="rect">
            <a:avLst/>
          </a:prstGeom>
        </p:spPr>
      </p:pic>
      <p:sp>
        <p:nvSpPr>
          <p:cNvPr id="3" name="文字方塊 2"/>
          <p:cNvSpPr txBox="1"/>
          <p:nvPr/>
        </p:nvSpPr>
        <p:spPr>
          <a:xfrm>
            <a:off x="6350000" y="2390005"/>
            <a:ext cx="701040" cy="307777"/>
          </a:xfrm>
          <a:prstGeom prst="rect">
            <a:avLst/>
          </a:prstGeom>
          <a:noFill/>
        </p:spPr>
        <p:txBody>
          <a:bodyPr wrap="square" rtlCol="0">
            <a:spAutoFit/>
          </a:bodyPr>
          <a:lstStyle/>
          <a:p>
            <a:r>
              <a:rPr lang="el-GR" altLang="zh-TW" dirty="0"/>
              <a:t>θ</a:t>
            </a:r>
            <a:endParaRPr lang="zh-TW" altLang="en-US" dirty="0"/>
          </a:p>
        </p:txBody>
      </p:sp>
      <p:cxnSp>
        <p:nvCxnSpPr>
          <p:cNvPr id="5" name="直線單箭頭接點 4"/>
          <p:cNvCxnSpPr/>
          <p:nvPr/>
        </p:nvCxnSpPr>
        <p:spPr>
          <a:xfrm>
            <a:off x="6092816" y="2837197"/>
            <a:ext cx="76518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6350000" y="2800293"/>
            <a:ext cx="701040" cy="307777"/>
          </a:xfrm>
          <a:prstGeom prst="rect">
            <a:avLst/>
          </a:prstGeom>
          <a:noFill/>
        </p:spPr>
        <p:txBody>
          <a:bodyPr wrap="square" rtlCol="0">
            <a:spAutoFit/>
          </a:bodyPr>
          <a:lstStyle/>
          <a:p>
            <a:r>
              <a:rPr lang="en-US" altLang="zh-TW" dirty="0" smtClean="0"/>
              <a:t>1</a:t>
            </a:r>
            <a:endParaRPr lang="zh-TW" altLang="en-US" dirty="0"/>
          </a:p>
        </p:txBody>
      </p:sp>
      <p:cxnSp>
        <p:nvCxnSpPr>
          <p:cNvPr id="22" name="直線單箭頭接點 21"/>
          <p:cNvCxnSpPr/>
          <p:nvPr/>
        </p:nvCxnSpPr>
        <p:spPr>
          <a:xfrm>
            <a:off x="6092816" y="3108070"/>
            <a:ext cx="228918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26975" y="3048337"/>
            <a:ext cx="701040" cy="307777"/>
          </a:xfrm>
          <a:prstGeom prst="rect">
            <a:avLst/>
          </a:prstGeom>
          <a:noFill/>
        </p:spPr>
        <p:txBody>
          <a:bodyPr wrap="square" rtlCol="0">
            <a:spAutoFit/>
          </a:bodyPr>
          <a:lstStyle/>
          <a:p>
            <a:r>
              <a:rPr lang="en-US" altLang="zh-TW" dirty="0" err="1" smtClean="0"/>
              <a:t>zFar</a:t>
            </a:r>
            <a:endParaRPr lang="zh-TW" altLang="en-US" dirty="0"/>
          </a:p>
        </p:txBody>
      </p:sp>
      <p:sp>
        <p:nvSpPr>
          <p:cNvPr id="25" name="文字方塊 24"/>
          <p:cNvSpPr txBox="1"/>
          <p:nvPr/>
        </p:nvSpPr>
        <p:spPr>
          <a:xfrm>
            <a:off x="6886888" y="2221352"/>
            <a:ext cx="701040" cy="307777"/>
          </a:xfrm>
          <a:prstGeom prst="rect">
            <a:avLst/>
          </a:prstGeom>
          <a:noFill/>
        </p:spPr>
        <p:txBody>
          <a:bodyPr wrap="square" rtlCol="0">
            <a:spAutoFit/>
          </a:bodyPr>
          <a:lstStyle/>
          <a:p>
            <a:r>
              <a:rPr lang="en-US" altLang="zh-TW" dirty="0" smtClean="0"/>
              <a:t>tan </a:t>
            </a:r>
            <a:r>
              <a:rPr lang="el-GR" altLang="zh-TW" dirty="0" smtClean="0"/>
              <a:t>θ</a:t>
            </a:r>
            <a:r>
              <a:rPr lang="en-US" altLang="zh-TW" dirty="0" smtClean="0"/>
              <a:t> </a:t>
            </a:r>
            <a:endParaRPr lang="zh-TW" altLang="en-US" dirty="0"/>
          </a:p>
        </p:txBody>
      </p:sp>
      <p:sp>
        <p:nvSpPr>
          <p:cNvPr id="26" name="文字方塊 25"/>
          <p:cNvSpPr txBox="1"/>
          <p:nvPr/>
        </p:nvSpPr>
        <p:spPr>
          <a:xfrm>
            <a:off x="7957414" y="1719357"/>
            <a:ext cx="1574800" cy="307777"/>
          </a:xfrm>
          <a:prstGeom prst="rect">
            <a:avLst/>
          </a:prstGeom>
          <a:noFill/>
        </p:spPr>
        <p:txBody>
          <a:bodyPr wrap="square" rtlCol="0">
            <a:spAutoFit/>
          </a:bodyPr>
          <a:lstStyle/>
          <a:p>
            <a:r>
              <a:rPr lang="en-US" altLang="zh-TW" dirty="0" err="1" smtClean="0"/>
              <a:t>zFar</a:t>
            </a:r>
            <a:r>
              <a:rPr lang="en-US" altLang="zh-TW" dirty="0"/>
              <a:t> ·</a:t>
            </a:r>
            <a:r>
              <a:rPr lang="zh-TW" altLang="en-US" dirty="0" smtClean="0"/>
              <a:t> </a:t>
            </a:r>
            <a:r>
              <a:rPr lang="en-US" altLang="zh-TW" dirty="0" smtClean="0"/>
              <a:t>tan </a:t>
            </a:r>
            <a:r>
              <a:rPr lang="el-GR" altLang="zh-TW" dirty="0" smtClean="0"/>
              <a:t>θ</a:t>
            </a:r>
            <a:r>
              <a:rPr lang="en-US" altLang="zh-TW" dirty="0" smtClean="0"/>
              <a:t> </a:t>
            </a:r>
            <a:endParaRPr lang="zh-TW" altLang="en-US" dirty="0"/>
          </a:p>
        </p:txBody>
      </p:sp>
    </p:spTree>
    <p:extLst>
      <p:ext uri="{BB962C8B-B14F-4D97-AF65-F5344CB8AC3E}">
        <p14:creationId xmlns:p14="http://schemas.microsoft.com/office/powerpoint/2010/main" val="1683029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9fec1acc8d_0_380"/>
          <p:cNvSpPr txBox="1">
            <a:spLocks noGrp="1"/>
          </p:cNvSpPr>
          <p:nvPr>
            <p:ph type="title"/>
          </p:nvPr>
        </p:nvSpPr>
        <p:spPr>
          <a:xfrm>
            <a:off x="889248" y="195486"/>
            <a:ext cx="5761500" cy="85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2060"/>
              </a:buClr>
              <a:buSzPts val="4000"/>
              <a:buNone/>
            </a:pPr>
            <a:r>
              <a:rPr lang="en-US" sz="4000" b="1">
                <a:solidFill>
                  <a:srgbClr val="002060"/>
                </a:solidFill>
              </a:rPr>
              <a:t>二、相關function</a:t>
            </a:r>
            <a:endParaRPr sz="4000" b="1">
              <a:solidFill>
                <a:srgbClr val="002060"/>
              </a:solidFill>
            </a:endParaRPr>
          </a:p>
        </p:txBody>
      </p:sp>
      <p:grpSp>
        <p:nvGrpSpPr>
          <p:cNvPr id="295" name="Google Shape;295;g9fec1acc8d_0_380"/>
          <p:cNvGrpSpPr/>
          <p:nvPr/>
        </p:nvGrpSpPr>
        <p:grpSpPr>
          <a:xfrm>
            <a:off x="0" y="0"/>
            <a:ext cx="791004" cy="791004"/>
            <a:chOff x="0" y="0"/>
            <a:chExt cx="791004" cy="791004"/>
          </a:xfrm>
        </p:grpSpPr>
        <p:sp>
          <p:nvSpPr>
            <p:cNvPr id="296" name="Google Shape;296;g9fec1acc8d_0_38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97" name="Google Shape;297;g9fec1acc8d_0_38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98" name="Google Shape;298;g9fec1acc8d_0_38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99" name="Google Shape;299;g9fec1acc8d_0_38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00" name="Google Shape;300;g9fec1acc8d_0_380"/>
          <p:cNvGrpSpPr/>
          <p:nvPr/>
        </p:nvGrpSpPr>
        <p:grpSpPr>
          <a:xfrm>
            <a:off x="8460432" y="4299942"/>
            <a:ext cx="500394" cy="640276"/>
            <a:chOff x="8460432" y="4299942"/>
            <a:chExt cx="500394" cy="640276"/>
          </a:xfrm>
        </p:grpSpPr>
        <p:sp>
          <p:nvSpPr>
            <p:cNvPr id="301" name="Google Shape;301;g9fec1acc8d_0_38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02" name="Google Shape;302;g9fec1acc8d_0_38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03" name="Google Shape;303;g9fec1acc8d_0_38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04" name="Google Shape;304;g9fec1acc8d_0_380"/>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305" name="Google Shape;305;g9fec1acc8d_0_380"/>
          <p:cNvSpPr/>
          <p:nvPr/>
        </p:nvSpPr>
        <p:spPr>
          <a:xfrm>
            <a:off x="889251" y="875500"/>
            <a:ext cx="6556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a:t>
            </a:r>
            <a:r>
              <a:rPr lang="en-US" sz="2000">
                <a:solidFill>
                  <a:srgbClr val="0070C0"/>
                </a:solidFill>
                <a:latin typeface="Microsoft JhengHei"/>
                <a:ea typeface="Microsoft JhengHei"/>
                <a:cs typeface="Microsoft JhengHei"/>
                <a:sym typeface="Microsoft JhengHei"/>
              </a:rPr>
              <a:t>四</a:t>
            </a:r>
            <a:r>
              <a:rPr lang="en-US" sz="2000" b="0" i="0" u="none" strike="noStrike" cap="none">
                <a:solidFill>
                  <a:srgbClr val="0070C0"/>
                </a:solidFill>
                <a:latin typeface="Microsoft JhengHei"/>
                <a:ea typeface="Microsoft JhengHei"/>
                <a:cs typeface="Microsoft JhengHei"/>
                <a:sym typeface="Microsoft JhengHei"/>
              </a:rPr>
              <a:t>)</a:t>
            </a:r>
            <a:r>
              <a:rPr lang="en-US" sz="2000">
                <a:solidFill>
                  <a:srgbClr val="0070C0"/>
                </a:solidFill>
                <a:latin typeface="Microsoft JhengHei"/>
                <a:ea typeface="Microsoft JhengHei"/>
                <a:cs typeface="Microsoft JhengHei"/>
                <a:sym typeface="Microsoft JhengHei"/>
              </a:rPr>
              <a:t>如何讓一般Texture跟Texture cube map共存？</a:t>
            </a:r>
            <a:endParaRPr/>
          </a:p>
        </p:txBody>
      </p:sp>
      <p:sp>
        <p:nvSpPr>
          <p:cNvPr id="306" name="Google Shape;306;g9fec1acc8d_0_380"/>
          <p:cNvSpPr txBox="1"/>
          <p:nvPr/>
        </p:nvSpPr>
        <p:spPr>
          <a:xfrm>
            <a:off x="537543" y="1747678"/>
            <a:ext cx="7991100" cy="14466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chemeClr val="dk1"/>
              </a:buClr>
              <a:buSzPts val="1800"/>
              <a:buFont typeface="Arial"/>
              <a:buNone/>
            </a:pPr>
            <a:r>
              <a:rPr lang="en-US" sz="1800" dirty="0">
                <a:solidFill>
                  <a:schemeClr val="dk1"/>
                </a:solidFill>
                <a:latin typeface="Microsoft JhengHei"/>
                <a:ea typeface="Microsoft JhengHei"/>
                <a:cs typeface="Microsoft JhengHei"/>
                <a:sym typeface="Microsoft JhengHei"/>
              </a:rPr>
              <a:t>方法1.善用圖層，讓每個圖層有不同的資料型態</a:t>
            </a:r>
            <a:endParaRPr sz="18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800" dirty="0">
                <a:solidFill>
                  <a:schemeClr val="dk1"/>
                </a:solidFill>
                <a:latin typeface="Microsoft JhengHei"/>
                <a:ea typeface="Microsoft JhengHei"/>
                <a:cs typeface="Microsoft JhengHei"/>
                <a:sym typeface="Microsoft JhengHei"/>
              </a:rPr>
              <a:t>方法2.使用數學方法將Texture cube </a:t>
            </a:r>
            <a:r>
              <a:rPr lang="en-US" sz="1800" dirty="0" err="1">
                <a:solidFill>
                  <a:schemeClr val="dk1"/>
                </a:solidFill>
                <a:latin typeface="Microsoft JhengHei"/>
                <a:ea typeface="Microsoft JhengHei"/>
                <a:cs typeface="Microsoft JhengHei"/>
                <a:sym typeface="Microsoft JhengHei"/>
              </a:rPr>
              <a:t>map的texture</a:t>
            </a:r>
            <a:r>
              <a:rPr lang="en-US" sz="1800" dirty="0">
                <a:solidFill>
                  <a:schemeClr val="dk1"/>
                </a:solidFill>
                <a:latin typeface="Microsoft JhengHei"/>
                <a:ea typeface="Microsoft JhengHei"/>
                <a:cs typeface="Microsoft JhengHei"/>
                <a:sym typeface="Microsoft JhengHei"/>
              </a:rPr>
              <a:t> </a:t>
            </a:r>
            <a:r>
              <a:rPr lang="en-US" sz="1800" dirty="0" err="1">
                <a:solidFill>
                  <a:schemeClr val="dk1"/>
                </a:solidFill>
                <a:latin typeface="Microsoft JhengHei"/>
                <a:ea typeface="Microsoft JhengHei"/>
                <a:cs typeface="Microsoft JhengHei"/>
                <a:sym typeface="Microsoft JhengHei"/>
              </a:rPr>
              <a:t>coordinate轉換為Texture</a:t>
            </a:r>
            <a:r>
              <a:rPr lang="en-US" sz="1800" dirty="0">
                <a:solidFill>
                  <a:schemeClr val="dk1"/>
                </a:solidFill>
                <a:latin typeface="Microsoft JhengHei"/>
                <a:ea typeface="Microsoft JhengHei"/>
                <a:cs typeface="Microsoft JhengHei"/>
                <a:sym typeface="Microsoft JhengHei"/>
              </a:rPr>
              <a:t> 2D(</a:t>
            </a:r>
            <a:r>
              <a:rPr lang="en-US" sz="1800" dirty="0" err="1">
                <a:solidFill>
                  <a:schemeClr val="dk1"/>
                </a:solidFill>
                <a:latin typeface="Microsoft JhengHei"/>
                <a:ea typeface="Microsoft JhengHei"/>
                <a:cs typeface="Microsoft JhengHei"/>
                <a:sym typeface="Microsoft JhengHei"/>
              </a:rPr>
              <a:t>此法又稱Texture</a:t>
            </a:r>
            <a:r>
              <a:rPr lang="en-US" sz="1800" dirty="0">
                <a:solidFill>
                  <a:schemeClr val="dk1"/>
                </a:solidFill>
                <a:latin typeface="Microsoft JhengHei"/>
                <a:ea typeface="Microsoft JhengHei"/>
                <a:cs typeface="Microsoft JhengHei"/>
                <a:sym typeface="Microsoft JhengHei"/>
              </a:rPr>
              <a:t> Sphere map)</a:t>
            </a:r>
            <a:endParaRPr sz="18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endParaRPr sz="1800"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889248" y="195486"/>
            <a:ext cx="5761488" cy="85725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060"/>
              </a:buClr>
              <a:buSzPts val="4000"/>
              <a:buNone/>
            </a:pPr>
            <a:r>
              <a:rPr lang="en-US" sz="4000" b="1">
                <a:solidFill>
                  <a:srgbClr val="002060"/>
                </a:solidFill>
              </a:rPr>
              <a:t>二、相關function</a:t>
            </a:r>
            <a:endParaRPr/>
          </a:p>
        </p:txBody>
      </p:sp>
      <p:grpSp>
        <p:nvGrpSpPr>
          <p:cNvPr id="312" name="Google Shape;312;p12"/>
          <p:cNvGrpSpPr/>
          <p:nvPr/>
        </p:nvGrpSpPr>
        <p:grpSpPr>
          <a:xfrm>
            <a:off x="0" y="0"/>
            <a:ext cx="791072" cy="791072"/>
            <a:chOff x="0" y="0"/>
            <a:chExt cx="791072" cy="791072"/>
          </a:xfrm>
        </p:grpSpPr>
        <p:sp>
          <p:nvSpPr>
            <p:cNvPr id="313" name="Google Shape;313;p1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14" name="Google Shape;314;p1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15" name="Google Shape;315;p1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16" name="Google Shape;316;p1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17" name="Google Shape;317;p12"/>
          <p:cNvGrpSpPr/>
          <p:nvPr/>
        </p:nvGrpSpPr>
        <p:grpSpPr>
          <a:xfrm>
            <a:off x="8460432" y="4299942"/>
            <a:ext cx="500406" cy="640288"/>
            <a:chOff x="8460432" y="4299942"/>
            <a:chExt cx="500406" cy="640288"/>
          </a:xfrm>
        </p:grpSpPr>
        <p:sp>
          <p:nvSpPr>
            <p:cNvPr id="318" name="Google Shape;318;p1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19" name="Google Shape;319;p1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20" name="Google Shape;320;p1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21" name="Google Shape;321;p1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322" name="Google Shape;322;p12"/>
          <p:cNvSpPr/>
          <p:nvPr/>
        </p:nvSpPr>
        <p:spPr>
          <a:xfrm>
            <a:off x="889248" y="875496"/>
            <a:ext cx="518236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(二)利用圖層完成不同型態Texture</a:t>
            </a:r>
            <a:endParaRPr/>
          </a:p>
        </p:txBody>
      </p:sp>
      <p:sp>
        <p:nvSpPr>
          <p:cNvPr id="323" name="Google Shape;323;p12"/>
          <p:cNvSpPr txBox="1"/>
          <p:nvPr/>
        </p:nvSpPr>
        <p:spPr>
          <a:xfrm>
            <a:off x="537543" y="1241710"/>
            <a:ext cx="7991247" cy="3820409"/>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Shader</a:t>
            </a:r>
            <a:r>
              <a:rPr lang="en-US" sz="1800" b="0" i="0" u="none" strike="noStrike" cap="none" dirty="0">
                <a:solidFill>
                  <a:schemeClr val="dk1"/>
                </a:solidFill>
                <a:latin typeface="Microsoft JhengHei"/>
                <a:ea typeface="Microsoft JhengHei"/>
                <a:cs typeface="Microsoft JhengHei"/>
                <a:sym typeface="Microsoft JhengHei"/>
              </a:rPr>
              <a:t> code :</a:t>
            </a:r>
            <a:endParaRPr dirty="0"/>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80FF"/>
                </a:solidFill>
                <a:latin typeface="Microsoft JhengHei"/>
                <a:ea typeface="Microsoft JhengHei"/>
                <a:cs typeface="Microsoft JhengHei"/>
                <a:sym typeface="Microsoft JhengHei"/>
              </a:rPr>
              <a:t>varying</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408080"/>
                </a:solidFill>
                <a:latin typeface="Microsoft JhengHei"/>
                <a:ea typeface="Microsoft JhengHei"/>
                <a:cs typeface="Microsoft JhengHei"/>
                <a:sym typeface="Microsoft JhengHei"/>
              </a:rPr>
              <a:t>vec3</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242424"/>
                </a:solidFill>
                <a:latin typeface="Microsoft JhengHei"/>
                <a:ea typeface="Microsoft JhengHei"/>
                <a:cs typeface="Microsoft JhengHei"/>
                <a:sym typeface="Microsoft JhengHei"/>
              </a:rPr>
              <a:t>vTextureCoord</a:t>
            </a: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80FF"/>
                </a:solidFill>
                <a:latin typeface="Microsoft JhengHei"/>
                <a:ea typeface="Microsoft JhengHei"/>
                <a:cs typeface="Microsoft JhengHei"/>
                <a:sym typeface="Microsoft JhengHei"/>
              </a:rPr>
              <a:t>uniform</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408080"/>
                </a:solidFill>
                <a:latin typeface="Microsoft JhengHei"/>
                <a:ea typeface="Microsoft JhengHei"/>
                <a:cs typeface="Microsoft JhengHei"/>
                <a:sym typeface="Microsoft JhengHei"/>
              </a:rPr>
              <a:t>sampler2D</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242424"/>
                </a:solidFill>
                <a:latin typeface="Microsoft JhengHei"/>
                <a:ea typeface="Microsoft JhengHei"/>
                <a:cs typeface="Microsoft JhengHei"/>
                <a:sym typeface="Microsoft JhengHei"/>
              </a:rPr>
              <a:t>uSampler</a:t>
            </a: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80FF"/>
                </a:solidFill>
                <a:latin typeface="Microsoft JhengHei"/>
                <a:ea typeface="Microsoft JhengHei"/>
                <a:cs typeface="Microsoft JhengHei"/>
                <a:sym typeface="Microsoft JhengHei"/>
              </a:rPr>
              <a:t>uniform</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408080"/>
                </a:solidFill>
                <a:latin typeface="Microsoft JhengHei"/>
                <a:ea typeface="Microsoft JhengHei"/>
                <a:cs typeface="Microsoft JhengHei"/>
                <a:sym typeface="Microsoft JhengHei"/>
              </a:rPr>
              <a:t>samplerCube</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242424"/>
                </a:solidFill>
                <a:latin typeface="Microsoft JhengHei"/>
                <a:ea typeface="Microsoft JhengHei"/>
                <a:cs typeface="Microsoft JhengHei"/>
                <a:sym typeface="Microsoft JhengHei"/>
              </a:rPr>
              <a:t>uSamplerCube</a:t>
            </a: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80FF"/>
                </a:solidFill>
                <a:latin typeface="Microsoft JhengHei"/>
                <a:ea typeface="Microsoft JhengHei"/>
                <a:cs typeface="Microsoft JhengHei"/>
                <a:sym typeface="Microsoft JhengHei"/>
              </a:rPr>
              <a:t>uniform</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408080"/>
                </a:solidFill>
                <a:latin typeface="Microsoft JhengHei"/>
                <a:ea typeface="Microsoft JhengHei"/>
                <a:cs typeface="Microsoft JhengHei"/>
                <a:sym typeface="Microsoft JhengHei"/>
              </a:rPr>
              <a:t>int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242424"/>
                </a:solidFill>
                <a:latin typeface="Microsoft JhengHei"/>
                <a:ea typeface="Microsoft JhengHei"/>
                <a:cs typeface="Microsoft JhengHei"/>
                <a:sym typeface="Microsoft JhengHei"/>
              </a:rPr>
              <a:t>textureType</a:t>
            </a: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408080"/>
                </a:solidFill>
                <a:latin typeface="Microsoft JhengHei"/>
                <a:ea typeface="Microsoft JhengHei"/>
                <a:cs typeface="Microsoft JhengHei"/>
                <a:sym typeface="Microsoft JhengHei"/>
              </a:rPr>
              <a:t>void</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main(</a:t>
            </a:r>
            <a:r>
              <a:rPr lang="en-US" sz="1400" b="0" i="0" u="none" strike="noStrike" cap="none" dirty="0">
                <a:solidFill>
                  <a:srgbClr val="408080"/>
                </a:solidFill>
                <a:latin typeface="Microsoft JhengHei"/>
                <a:ea typeface="Microsoft JhengHei"/>
                <a:cs typeface="Microsoft JhengHei"/>
                <a:sym typeface="Microsoft JhengHei"/>
              </a:rPr>
              <a:t>void</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0080FF"/>
                </a:solidFill>
                <a:latin typeface="Microsoft JhengHei"/>
                <a:ea typeface="Microsoft JhengHei"/>
                <a:cs typeface="Microsoft JhengHei"/>
                <a:sym typeface="Microsoft JhengHei"/>
              </a:rPr>
              <a:t>if</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err="1">
                <a:solidFill>
                  <a:srgbClr val="242424"/>
                </a:solidFill>
                <a:latin typeface="Microsoft JhengHei"/>
                <a:ea typeface="Microsoft JhengHei"/>
                <a:cs typeface="Microsoft JhengHei"/>
                <a:sym typeface="Microsoft JhengHei"/>
              </a:rPr>
              <a:t>textureType</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8000FF"/>
                </a:solidFill>
                <a:latin typeface="Microsoft JhengHei"/>
                <a:ea typeface="Microsoft JhengHei"/>
                <a:cs typeface="Microsoft JhengHei"/>
                <a:sym typeface="Microsoft JhengHei"/>
              </a:rPr>
              <a:t>0</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008040"/>
                </a:solidFill>
                <a:latin typeface="Microsoft JhengHei"/>
                <a:ea typeface="Microsoft JhengHei"/>
                <a:cs typeface="Microsoft JhengHei"/>
                <a:sym typeface="Microsoft JhengHei"/>
              </a:rPr>
              <a:t>//</a:t>
            </a:r>
            <a:r>
              <a:rPr lang="en-US" sz="1400" b="0" i="0" u="none" strike="noStrike" cap="none" dirty="0" err="1">
                <a:solidFill>
                  <a:srgbClr val="008040"/>
                </a:solidFill>
                <a:latin typeface="Microsoft JhengHei"/>
                <a:ea typeface="Microsoft JhengHei"/>
                <a:cs typeface="Microsoft JhengHei"/>
                <a:sym typeface="Microsoft JhengHei"/>
              </a:rPr>
              <a:t>一般Texture</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242424"/>
                </a:solidFill>
                <a:latin typeface="Microsoft JhengHei"/>
                <a:ea typeface="Microsoft JhengHei"/>
                <a:cs typeface="Microsoft JhengHei"/>
                <a:sym typeface="Microsoft JhengHei"/>
              </a:rPr>
              <a:t>gl_FragColor</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FF8040"/>
                </a:solidFill>
                <a:latin typeface="Microsoft JhengHei"/>
                <a:ea typeface="Microsoft JhengHei"/>
                <a:cs typeface="Microsoft JhengHei"/>
                <a:sym typeface="Microsoft JhengHei"/>
              </a:rPr>
              <a:t>texture2D</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err="1">
                <a:solidFill>
                  <a:srgbClr val="242424"/>
                </a:solidFill>
                <a:latin typeface="Microsoft JhengHei"/>
                <a:ea typeface="Microsoft JhengHei"/>
                <a:cs typeface="Microsoft JhengHei"/>
                <a:sym typeface="Microsoft JhengHei"/>
              </a:rPr>
              <a:t>uSampler</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vTextureCoord.st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80FF"/>
                </a:solidFill>
                <a:latin typeface="Microsoft JhengHei"/>
                <a:ea typeface="Microsoft JhengHei"/>
                <a:cs typeface="Microsoft JhengHei"/>
                <a:sym typeface="Microsoft JhengHei"/>
              </a:rPr>
              <a:t>else</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0080FF"/>
                </a:solidFill>
                <a:latin typeface="Microsoft JhengHei"/>
                <a:ea typeface="Microsoft JhengHei"/>
                <a:cs typeface="Microsoft JhengHei"/>
                <a:sym typeface="Microsoft JhengHei"/>
              </a:rPr>
              <a:t>if</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err="1">
                <a:solidFill>
                  <a:srgbClr val="242424"/>
                </a:solidFill>
                <a:latin typeface="Microsoft JhengHei"/>
                <a:ea typeface="Microsoft JhengHei"/>
                <a:cs typeface="Microsoft JhengHei"/>
                <a:sym typeface="Microsoft JhengHei"/>
              </a:rPr>
              <a:t>textureType</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8000FF"/>
                </a:solidFill>
                <a:latin typeface="Microsoft JhengHei"/>
                <a:ea typeface="Microsoft JhengHei"/>
                <a:cs typeface="Microsoft JhengHei"/>
                <a:sym typeface="Microsoft JhengHei"/>
              </a:rPr>
              <a:t>1</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008040"/>
                </a:solidFill>
                <a:latin typeface="Microsoft JhengHei"/>
                <a:ea typeface="Microsoft JhengHei"/>
                <a:cs typeface="Microsoft JhengHei"/>
                <a:sym typeface="Microsoft JhengHei"/>
              </a:rPr>
              <a:t>//</a:t>
            </a:r>
            <a:r>
              <a:rPr lang="en-US" sz="1400" b="0" i="0" u="none" strike="noStrike" cap="none" dirty="0" err="1">
                <a:solidFill>
                  <a:srgbClr val="008040"/>
                </a:solidFill>
                <a:latin typeface="Microsoft JhengHei"/>
                <a:ea typeface="Microsoft JhengHei"/>
                <a:cs typeface="Microsoft JhengHei"/>
                <a:sym typeface="Microsoft JhengHei"/>
              </a:rPr>
              <a:t>一般Cube</a:t>
            </a:r>
            <a:r>
              <a:rPr lang="en-US" sz="1400" b="0" i="0" u="none" strike="noStrike" cap="none" dirty="0">
                <a:solidFill>
                  <a:srgbClr val="008040"/>
                </a:solidFill>
                <a:latin typeface="Microsoft JhengHei"/>
                <a:ea typeface="Microsoft JhengHei"/>
                <a:cs typeface="Microsoft JhengHei"/>
                <a:sym typeface="Microsoft JhengHei"/>
              </a:rPr>
              <a:t> Map Texture</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242424"/>
                </a:solidFill>
                <a:latin typeface="Microsoft JhengHei"/>
                <a:ea typeface="Microsoft JhengHei"/>
                <a:cs typeface="Microsoft JhengHei"/>
                <a:sym typeface="Microsoft JhengHei"/>
              </a:rPr>
              <a:t>gl_FragColor</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FF8040"/>
                </a:solidFill>
                <a:latin typeface="Microsoft JhengHei"/>
                <a:ea typeface="Microsoft JhengHei"/>
                <a:cs typeface="Microsoft JhengHei"/>
                <a:sym typeface="Microsoft JhengHei"/>
              </a:rPr>
              <a:t>textureCube</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err="1">
                <a:solidFill>
                  <a:srgbClr val="242424"/>
                </a:solidFill>
                <a:latin typeface="Microsoft JhengHei"/>
                <a:ea typeface="Microsoft JhengHei"/>
                <a:cs typeface="Microsoft JhengHei"/>
                <a:sym typeface="Microsoft JhengHei"/>
              </a:rPr>
              <a:t>uSamplerCube</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242424"/>
                </a:solidFill>
                <a:latin typeface="Microsoft JhengHei"/>
                <a:ea typeface="Microsoft JhengHei"/>
                <a:cs typeface="Microsoft JhengHei"/>
                <a:sym typeface="Microsoft JhengHei"/>
              </a:rPr>
              <a:t>vTextureCoord.stp</a:t>
            </a: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80FF"/>
                </a:solidFill>
                <a:latin typeface="Microsoft JhengHei"/>
                <a:ea typeface="Microsoft JhengHei"/>
                <a:cs typeface="Microsoft JhengHei"/>
                <a:sym typeface="Microsoft JhengHei"/>
              </a:rPr>
              <a:t>else</a:t>
            </a: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err="1">
                <a:solidFill>
                  <a:srgbClr val="242424"/>
                </a:solidFill>
                <a:latin typeface="Microsoft JhengHei"/>
                <a:ea typeface="Microsoft JhengHei"/>
                <a:cs typeface="Microsoft JhengHei"/>
                <a:sym typeface="Microsoft JhengHei"/>
              </a:rPr>
              <a:t>gl_FragColor</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408080"/>
                </a:solidFill>
                <a:latin typeface="Microsoft JhengHei"/>
                <a:ea typeface="Microsoft JhengHei"/>
                <a:cs typeface="Microsoft JhengHei"/>
                <a:sym typeface="Microsoft JhengHei"/>
              </a:rPr>
              <a:t>vec4</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8000FF"/>
                </a:solidFill>
                <a:latin typeface="Microsoft JhengHei"/>
                <a:ea typeface="Microsoft JhengHei"/>
                <a:cs typeface="Microsoft JhengHei"/>
                <a:sym typeface="Microsoft JhengHei"/>
              </a:rPr>
              <a:t>1.0</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8000FF"/>
                </a:solidFill>
                <a:latin typeface="Microsoft JhengHei"/>
                <a:ea typeface="Microsoft JhengHei"/>
                <a:cs typeface="Microsoft JhengHei"/>
                <a:sym typeface="Microsoft JhengHei"/>
              </a:rPr>
              <a:t>1.0</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8000FF"/>
                </a:solidFill>
                <a:latin typeface="Microsoft JhengHei"/>
                <a:ea typeface="Microsoft JhengHei"/>
                <a:cs typeface="Microsoft JhengHei"/>
                <a:sym typeface="Microsoft JhengHei"/>
              </a:rPr>
              <a:t>1.0</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8000FF"/>
                </a:solidFill>
                <a:latin typeface="Microsoft JhengHei"/>
                <a:ea typeface="Microsoft JhengHei"/>
                <a:cs typeface="Microsoft JhengHei"/>
                <a:sym typeface="Microsoft JhengHei"/>
              </a:rPr>
              <a:t>1.0</a:t>
            </a:r>
            <a:r>
              <a:rPr lang="en-US" sz="1400" b="0" i="0" u="none" strike="noStrike" cap="none" dirty="0">
                <a:solidFill>
                  <a:srgbClr val="242424"/>
                </a:solidFill>
                <a:latin typeface="Microsoft JhengHei"/>
                <a:ea typeface="Microsoft JhengHei"/>
                <a:cs typeface="Microsoft JhengHei"/>
                <a:sym typeface="Microsoft JhengHei"/>
              </a:rPr>
              <a:t>);</a:t>
            </a:r>
            <a:r>
              <a:rPr lang="en-US" sz="1400" b="0" i="0" u="none" strike="noStrike" cap="none" dirty="0">
                <a:solidFill>
                  <a:srgbClr val="008040"/>
                </a:solidFill>
                <a:latin typeface="Microsoft JhengHei"/>
                <a:ea typeface="Microsoft JhengHei"/>
                <a:cs typeface="Microsoft JhengHei"/>
                <a:sym typeface="Microsoft JhengHei"/>
              </a:rPr>
              <a:t>//</a:t>
            </a:r>
            <a:r>
              <a:rPr lang="en-US" sz="1400" b="0" i="0" u="none" strike="noStrike" cap="none" dirty="0" err="1">
                <a:solidFill>
                  <a:srgbClr val="008040"/>
                </a:solidFill>
                <a:latin typeface="Microsoft JhengHei"/>
                <a:ea typeface="Microsoft JhengHei"/>
                <a:cs typeface="Microsoft JhengHei"/>
                <a:sym typeface="Microsoft JhengHei"/>
              </a:rPr>
              <a:t>查無Texture，白色</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000000"/>
                </a:solidFill>
                <a:latin typeface="Microsoft JhengHei"/>
                <a:ea typeface="Microsoft JhengHei"/>
                <a:cs typeface="Microsoft JhengHei"/>
                <a:sym typeface="Microsoft JhengHei"/>
              </a:rPr>
              <a:t>	</a:t>
            </a: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400" b="0" i="0" u="none" strike="noStrike" cap="none" dirty="0">
                <a:solidFill>
                  <a:srgbClr val="242424"/>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400" b="0" i="0" u="none" strike="noStrike" cap="none" dirty="0">
              <a:solidFill>
                <a:schemeClr val="dk1"/>
              </a:solidFill>
              <a:latin typeface="Microsoft JhengHei"/>
              <a:ea typeface="Microsoft JhengHei"/>
              <a:cs typeface="Microsoft JhengHei"/>
              <a:sym typeface="Microsoft JhengHei"/>
            </a:endParaRPr>
          </a:p>
        </p:txBody>
      </p:sp>
      <p:sp>
        <p:nvSpPr>
          <p:cNvPr id="2" name="矩形 1"/>
          <p:cNvSpPr/>
          <p:nvPr/>
        </p:nvSpPr>
        <p:spPr>
          <a:xfrm>
            <a:off x="4916806" y="921641"/>
            <a:ext cx="761747" cy="338554"/>
          </a:xfrm>
          <a:prstGeom prst="rect">
            <a:avLst/>
          </a:prstGeom>
          <a:solidFill>
            <a:schemeClr val="accent4">
              <a:lumMod val="20000"/>
              <a:lumOff val="80000"/>
            </a:schemeClr>
          </a:solidFill>
        </p:spPr>
        <p:txBody>
          <a:bodyPr wrap="none">
            <a:spAutoFit/>
          </a:bodyPr>
          <a:lstStyle/>
          <a:p>
            <a:pPr lvl="0">
              <a:spcBef>
                <a:spcPts val="360"/>
              </a:spcBef>
            </a:pPr>
            <a:r>
              <a:rPr lang="zh-TW" altLang="en-US" sz="1600" dirty="0">
                <a:solidFill>
                  <a:schemeClr val="dk1"/>
                </a:solidFill>
                <a:latin typeface="Microsoft JhengHei"/>
                <a:ea typeface="Microsoft JhengHei"/>
                <a:cs typeface="Microsoft JhengHei"/>
                <a:sym typeface="Microsoft JhengHei"/>
              </a:rPr>
              <a:t>方法</a:t>
            </a:r>
            <a:r>
              <a:rPr lang="en-US" altLang="zh-TW" sz="1600" dirty="0">
                <a:solidFill>
                  <a:schemeClr val="dk1"/>
                </a:solidFill>
                <a:latin typeface="Microsoft JhengHei"/>
                <a:ea typeface="Microsoft JhengHei"/>
                <a:cs typeface="Microsoft JhengHei"/>
                <a:sym typeface="Microsoft JhengHei"/>
              </a:rPr>
              <a:t>1.</a:t>
            </a:r>
            <a:endParaRPr lang="zh-TW"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9fec1acc8d_0_430"/>
          <p:cNvSpPr txBox="1">
            <a:spLocks noGrp="1"/>
          </p:cNvSpPr>
          <p:nvPr>
            <p:ph type="title"/>
          </p:nvPr>
        </p:nvSpPr>
        <p:spPr>
          <a:xfrm>
            <a:off x="889248" y="195486"/>
            <a:ext cx="5761500" cy="85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2060"/>
              </a:buClr>
              <a:buSzPts val="4000"/>
              <a:buNone/>
            </a:pPr>
            <a:r>
              <a:rPr lang="en-US" sz="4000" b="1">
                <a:solidFill>
                  <a:srgbClr val="002060"/>
                </a:solidFill>
              </a:rPr>
              <a:t>二、相關function</a:t>
            </a:r>
            <a:endParaRPr/>
          </a:p>
        </p:txBody>
      </p:sp>
      <p:grpSp>
        <p:nvGrpSpPr>
          <p:cNvPr id="330" name="Google Shape;330;g9fec1acc8d_0_430"/>
          <p:cNvGrpSpPr/>
          <p:nvPr/>
        </p:nvGrpSpPr>
        <p:grpSpPr>
          <a:xfrm>
            <a:off x="0" y="0"/>
            <a:ext cx="791004" cy="791004"/>
            <a:chOff x="0" y="0"/>
            <a:chExt cx="791004" cy="791004"/>
          </a:xfrm>
        </p:grpSpPr>
        <p:sp>
          <p:nvSpPr>
            <p:cNvPr id="331" name="Google Shape;331;g9fec1acc8d_0_43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2" name="Google Shape;332;g9fec1acc8d_0_43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3" name="Google Shape;333;g9fec1acc8d_0_43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4" name="Google Shape;334;g9fec1acc8d_0_43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35" name="Google Shape;335;g9fec1acc8d_0_430"/>
          <p:cNvGrpSpPr/>
          <p:nvPr/>
        </p:nvGrpSpPr>
        <p:grpSpPr>
          <a:xfrm>
            <a:off x="8460432" y="4299942"/>
            <a:ext cx="500394" cy="640276"/>
            <a:chOff x="8460432" y="4299942"/>
            <a:chExt cx="500394" cy="640276"/>
          </a:xfrm>
        </p:grpSpPr>
        <p:sp>
          <p:nvSpPr>
            <p:cNvPr id="336" name="Google Shape;336;g9fec1acc8d_0_43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37" name="Google Shape;337;g9fec1acc8d_0_43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38" name="Google Shape;338;g9fec1acc8d_0_43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39" name="Google Shape;339;g9fec1acc8d_0_430"/>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340" name="Google Shape;340;g9fec1acc8d_0_430"/>
          <p:cNvSpPr/>
          <p:nvPr/>
        </p:nvSpPr>
        <p:spPr>
          <a:xfrm>
            <a:off x="889248" y="875496"/>
            <a:ext cx="5182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(二)利用圖層完成不同型態Texture</a:t>
            </a:r>
            <a:endParaRPr/>
          </a:p>
        </p:txBody>
      </p:sp>
      <mc:AlternateContent xmlns:mc="http://schemas.openxmlformats.org/markup-compatibility/2006" xmlns:a14="http://schemas.microsoft.com/office/drawing/2010/main">
        <mc:Choice Requires="a14">
          <p:sp>
            <p:nvSpPr>
              <p:cNvPr id="342" name="Google Shape;342;g9fec1acc8d_0_430"/>
              <p:cNvSpPr txBox="1"/>
              <p:nvPr/>
            </p:nvSpPr>
            <p:spPr>
              <a:xfrm>
                <a:off x="984530" y="3102863"/>
                <a:ext cx="3000000" cy="1091185"/>
              </a:xfrm>
              <a:prstGeom prst="rect">
                <a:avLst/>
              </a:prstGeom>
              <a:noFill/>
              <a:ln>
                <a:noFill/>
              </a:ln>
            </p:spPr>
            <p:txBody>
              <a:bodyPr spcFirstLastPara="1" wrap="square" lIns="91425" tIns="91425" rIns="91425" bIns="91425" anchor="t" anchorCtr="0">
                <a:noAutofit/>
              </a:bodyPr>
              <a:lstStyle/>
              <a:p>
                <a:pPr marL="457200" lvl="0" indent="-317500" algn="just">
                  <a:lnSpc>
                    <a:spcPct val="115000"/>
                  </a:lnSpc>
                  <a:spcBef>
                    <a:spcPts val="2300"/>
                  </a:spcBef>
                  <a:buClr>
                    <a:srgbClr val="333333"/>
                  </a:buClr>
                  <a:buSzPts val="1400"/>
                  <a:buFont typeface="Times New Roman"/>
                  <a:buChar char="●"/>
                </a:pPr>
                <a:r>
                  <a:rPr lang="el-GR" sz="1600" dirty="0" smtClean="0">
                    <a:solidFill>
                      <a:srgbClr val="333333"/>
                    </a:solidFill>
                    <a:highlight>
                      <a:srgbClr val="FFFFFF"/>
                    </a:highlight>
                    <a:latin typeface="Times New Roman"/>
                    <a:ea typeface="Times New Roman"/>
                    <a:cs typeface="Times New Roman"/>
                    <a:sym typeface="Times New Roman"/>
                  </a:rPr>
                  <a:t>φ = </a:t>
                </a:r>
                <a:r>
                  <a:rPr lang="en-US" sz="1600" dirty="0">
                    <a:solidFill>
                      <a:srgbClr val="333333"/>
                    </a:solidFill>
                    <a:highlight>
                      <a:srgbClr val="FFFFFF"/>
                    </a:highlight>
                    <a:latin typeface="Times New Roman"/>
                    <a:ea typeface="Times New Roman"/>
                    <a:cs typeface="Times New Roman"/>
                    <a:sym typeface="Times New Roman"/>
                  </a:rPr>
                  <a:t>atan2(</a:t>
                </a:r>
                <a14:m>
                  <m:oMath xmlns:m="http://schemas.openxmlformats.org/officeDocument/2006/math">
                    <m:r>
                      <a:rPr lang="zh-TW" altLang="en-US" sz="1600" i="1" dirty="0">
                        <a:solidFill>
                          <a:srgbClr val="333333"/>
                        </a:solidFill>
                        <a:highlight>
                          <a:srgbClr val="FFFFFF"/>
                        </a:highlight>
                        <a:latin typeface="Cambria Math"/>
                        <a:cs typeface="Times New Roman"/>
                        <a:sym typeface="Times New Roman"/>
                      </a:rPr>
                      <m:t>𝑣</m:t>
                    </m:r>
                    <m:r>
                      <a:rPr lang="en-US" altLang="zh-TW" sz="1600" b="0" i="1" dirty="0" smtClean="0">
                        <a:solidFill>
                          <a:srgbClr val="333333"/>
                        </a:solidFill>
                        <a:highlight>
                          <a:srgbClr val="FFFFFF"/>
                        </a:highlight>
                        <a:latin typeface="Cambria Math"/>
                        <a:cs typeface="Times New Roman"/>
                        <a:sym typeface="Times New Roman"/>
                      </a:rPr>
                      <m:t>𝑧</m:t>
                    </m:r>
                  </m:oMath>
                </a14:m>
                <a:r>
                  <a:rPr lang="en-US" sz="1600" dirty="0">
                    <a:solidFill>
                      <a:srgbClr val="333333"/>
                    </a:solidFill>
                    <a:highlight>
                      <a:srgbClr val="FFFFFF"/>
                    </a:highlight>
                    <a:latin typeface="Times New Roman"/>
                    <a:ea typeface="Times New Roman"/>
                    <a:cs typeface="Times New Roman"/>
                    <a:sym typeface="Times New Roman"/>
                  </a:rPr>
                  <a:t>, </a:t>
                </a:r>
                <a14:m>
                  <m:oMath xmlns:m="http://schemas.openxmlformats.org/officeDocument/2006/math">
                    <m:rad>
                      <m:radPr>
                        <m:degHide m:val="on"/>
                        <m:ctrlPr>
                          <a:rPr lang="ar-AE" altLang="zh-TW" sz="1600" i="1" dirty="0" smtClean="0">
                            <a:solidFill>
                              <a:srgbClr val="333333"/>
                            </a:solidFill>
                            <a:highlight>
                              <a:srgbClr val="FFFFFF"/>
                            </a:highlight>
                            <a:latin typeface="Cambria Math"/>
                            <a:cs typeface="Times New Roman"/>
                            <a:sym typeface="Times New Roman"/>
                          </a:rPr>
                        </m:ctrlPr>
                      </m:radPr>
                      <m:deg/>
                      <m:e>
                        <m:r>
                          <a:rPr lang="zh-TW" altLang="en-US" sz="1600" b="0" i="1" dirty="0" smtClean="0">
                            <a:solidFill>
                              <a:srgbClr val="333333"/>
                            </a:solidFill>
                            <a:highlight>
                              <a:srgbClr val="FFFFFF"/>
                            </a:highlight>
                            <a:latin typeface="Cambria Math"/>
                            <a:cs typeface="Times New Roman"/>
                            <a:sym typeface="Times New Roman"/>
                          </a:rPr>
                          <m:t>𝑣</m:t>
                        </m:r>
                        <m:sSup>
                          <m:sSupPr>
                            <m:ctrlPr>
                              <a:rPr lang="en-US" altLang="zh-TW" sz="1600" b="0" i="1" dirty="0" smtClean="0">
                                <a:solidFill>
                                  <a:srgbClr val="333333"/>
                                </a:solidFill>
                                <a:highlight>
                                  <a:srgbClr val="FFFFFF"/>
                                </a:highlight>
                                <a:latin typeface="Cambria Math"/>
                                <a:cs typeface="Times New Roman"/>
                                <a:sym typeface="Times New Roman"/>
                              </a:rPr>
                            </m:ctrlPr>
                          </m:sSupPr>
                          <m:e>
                            <m:r>
                              <a:rPr lang="en-US" altLang="zh-TW" sz="1600" b="0" i="1" dirty="0" smtClean="0">
                                <a:solidFill>
                                  <a:srgbClr val="333333"/>
                                </a:solidFill>
                                <a:highlight>
                                  <a:srgbClr val="FFFFFF"/>
                                </a:highlight>
                                <a:latin typeface="Cambria Math"/>
                                <a:cs typeface="Times New Roman"/>
                                <a:sym typeface="Times New Roman"/>
                              </a:rPr>
                              <m:t>𝑥</m:t>
                            </m:r>
                          </m:e>
                          <m:sup>
                            <m:r>
                              <a:rPr lang="en-US" altLang="zh-TW" sz="1600" b="0" i="1" dirty="0" smtClean="0">
                                <a:solidFill>
                                  <a:srgbClr val="333333"/>
                                </a:solidFill>
                                <a:highlight>
                                  <a:srgbClr val="FFFFFF"/>
                                </a:highlight>
                                <a:latin typeface="Cambria Math"/>
                                <a:cs typeface="Times New Roman"/>
                                <a:sym typeface="Times New Roman"/>
                              </a:rPr>
                              <m:t>2</m:t>
                            </m:r>
                          </m:sup>
                        </m:sSup>
                      </m:e>
                    </m:rad>
                  </m:oMath>
                </a14:m>
                <a:r>
                  <a:rPr lang="en-US" sz="1600" dirty="0">
                    <a:solidFill>
                      <a:srgbClr val="333333"/>
                    </a:solidFill>
                    <a:highlight>
                      <a:srgbClr val="FFFFFF"/>
                    </a:highlight>
                    <a:latin typeface="Times New Roman"/>
                    <a:ea typeface="Times New Roman"/>
                    <a:cs typeface="Times New Roman"/>
                    <a:sym typeface="Times New Roman"/>
                  </a:rPr>
                  <a:t>+</a:t>
                </a:r>
                <a14:m>
                  <m:oMath xmlns:m="http://schemas.openxmlformats.org/officeDocument/2006/math">
                    <m:r>
                      <a:rPr lang="zh-TW" altLang="en-US" sz="1600" i="1" dirty="0">
                        <a:solidFill>
                          <a:srgbClr val="333333"/>
                        </a:solidFill>
                        <a:highlight>
                          <a:srgbClr val="FFFFFF"/>
                        </a:highlight>
                        <a:latin typeface="Cambria Math"/>
                        <a:cs typeface="Times New Roman"/>
                        <a:sym typeface="Times New Roman"/>
                      </a:rPr>
                      <m:t>𝑣</m:t>
                    </m:r>
                    <m:sSup>
                      <m:sSupPr>
                        <m:ctrlPr>
                          <a:rPr lang="en-US" altLang="zh-TW" sz="1600" i="1" dirty="0">
                            <a:solidFill>
                              <a:srgbClr val="333333"/>
                            </a:solidFill>
                            <a:highlight>
                              <a:srgbClr val="FFFFFF"/>
                            </a:highlight>
                            <a:latin typeface="Cambria Math"/>
                            <a:cs typeface="Times New Roman"/>
                            <a:sym typeface="Times New Roman"/>
                          </a:rPr>
                        </m:ctrlPr>
                      </m:sSupPr>
                      <m:e>
                        <m:r>
                          <a:rPr lang="en-US" altLang="zh-TW" sz="1600" b="0" i="1" dirty="0" smtClean="0">
                            <a:solidFill>
                              <a:srgbClr val="333333"/>
                            </a:solidFill>
                            <a:highlight>
                              <a:srgbClr val="FFFFFF"/>
                            </a:highlight>
                            <a:latin typeface="Cambria Math"/>
                            <a:cs typeface="Times New Roman"/>
                            <a:sym typeface="Times New Roman"/>
                          </a:rPr>
                          <m:t>𝑦</m:t>
                        </m:r>
                      </m:e>
                      <m:sup>
                        <m:r>
                          <a:rPr lang="en-US" altLang="zh-TW" sz="1600" i="1" dirty="0">
                            <a:solidFill>
                              <a:srgbClr val="333333"/>
                            </a:solidFill>
                            <a:highlight>
                              <a:srgbClr val="FFFFFF"/>
                            </a:highlight>
                            <a:latin typeface="Cambria Math"/>
                            <a:cs typeface="Times New Roman"/>
                            <a:sym typeface="Times New Roman"/>
                          </a:rPr>
                          <m:t>2</m:t>
                        </m:r>
                      </m:sup>
                    </m:sSup>
                  </m:oMath>
                </a14:m>
                <a:r>
                  <a:rPr lang="en-US" sz="1600" dirty="0">
                    <a:solidFill>
                      <a:srgbClr val="333333"/>
                    </a:solidFill>
                    <a:highlight>
                      <a:srgbClr val="FFFFFF"/>
                    </a:highlight>
                    <a:latin typeface="Times New Roman"/>
                    <a:ea typeface="Times New Roman"/>
                    <a:cs typeface="Times New Roman"/>
                    <a:sym typeface="Times New Roman"/>
                  </a:rPr>
                  <a:t>)</a:t>
                </a:r>
              </a:p>
              <a:p>
                <a:pPr marL="457200" lvl="0" indent="-317500" algn="just">
                  <a:lnSpc>
                    <a:spcPct val="115000"/>
                  </a:lnSpc>
                  <a:buClr>
                    <a:srgbClr val="333333"/>
                  </a:buClr>
                  <a:buSzPts val="1400"/>
                  <a:buFont typeface="Times New Roman"/>
                  <a:buChar char="●"/>
                </a:pPr>
                <a:r>
                  <a:rPr lang="el-GR" sz="1600" dirty="0">
                    <a:solidFill>
                      <a:srgbClr val="333333"/>
                    </a:solidFill>
                    <a:highlight>
                      <a:srgbClr val="FFFFFF"/>
                    </a:highlight>
                    <a:latin typeface="Times New Roman"/>
                    <a:ea typeface="Times New Roman"/>
                    <a:cs typeface="Times New Roman"/>
                    <a:sym typeface="Times New Roman"/>
                  </a:rPr>
                  <a:t>λ = </a:t>
                </a:r>
                <a:r>
                  <a:rPr lang="en-US" sz="1600" dirty="0">
                    <a:solidFill>
                      <a:srgbClr val="333333"/>
                    </a:solidFill>
                    <a:highlight>
                      <a:srgbClr val="FFFFFF"/>
                    </a:highlight>
                    <a:latin typeface="Times New Roman"/>
                    <a:ea typeface="Times New Roman"/>
                    <a:cs typeface="Times New Roman"/>
                    <a:sym typeface="Times New Roman"/>
                  </a:rPr>
                  <a:t>atan2(</a:t>
                </a:r>
                <a14:m>
                  <m:oMath xmlns:m="http://schemas.openxmlformats.org/officeDocument/2006/math">
                    <m:r>
                      <a:rPr lang="zh-TW" altLang="en-US" sz="1600" i="1" dirty="0">
                        <a:solidFill>
                          <a:srgbClr val="333333"/>
                        </a:solidFill>
                        <a:highlight>
                          <a:srgbClr val="FFFFFF"/>
                        </a:highlight>
                        <a:latin typeface="Cambria Math"/>
                        <a:cs typeface="Times New Roman"/>
                        <a:sym typeface="Times New Roman"/>
                      </a:rPr>
                      <m:t>𝑣</m:t>
                    </m:r>
                    <m:r>
                      <a:rPr lang="en-US" altLang="zh-TW" sz="1600" b="0" i="1" dirty="0" smtClean="0">
                        <a:solidFill>
                          <a:srgbClr val="333333"/>
                        </a:solidFill>
                        <a:highlight>
                          <a:srgbClr val="FFFFFF"/>
                        </a:highlight>
                        <a:latin typeface="Cambria Math"/>
                        <a:cs typeface="Times New Roman"/>
                        <a:sym typeface="Times New Roman"/>
                      </a:rPr>
                      <m:t>𝑦</m:t>
                    </m:r>
                  </m:oMath>
                </a14:m>
                <a:r>
                  <a:rPr lang="en-US" sz="1600" dirty="0">
                    <a:solidFill>
                      <a:srgbClr val="333333"/>
                    </a:solidFill>
                    <a:highlight>
                      <a:srgbClr val="FFFFFF"/>
                    </a:highlight>
                    <a:latin typeface="Times New Roman"/>
                    <a:ea typeface="Times New Roman"/>
                    <a:cs typeface="Times New Roman"/>
                    <a:sym typeface="Times New Roman"/>
                  </a:rPr>
                  <a:t>, </a:t>
                </a:r>
                <a14:m>
                  <m:oMath xmlns:m="http://schemas.openxmlformats.org/officeDocument/2006/math">
                    <m:r>
                      <a:rPr lang="zh-TW" altLang="en-US" sz="1600" i="1" dirty="0">
                        <a:solidFill>
                          <a:srgbClr val="333333"/>
                        </a:solidFill>
                        <a:highlight>
                          <a:srgbClr val="FFFFFF"/>
                        </a:highlight>
                        <a:latin typeface="Cambria Math"/>
                        <a:cs typeface="Times New Roman"/>
                        <a:sym typeface="Times New Roman"/>
                      </a:rPr>
                      <m:t>𝑣</m:t>
                    </m:r>
                    <m:r>
                      <a:rPr lang="en-US" altLang="zh-TW" sz="1600" b="0" i="1" dirty="0" smtClean="0">
                        <a:solidFill>
                          <a:srgbClr val="333333"/>
                        </a:solidFill>
                        <a:highlight>
                          <a:srgbClr val="FFFFFF"/>
                        </a:highlight>
                        <a:latin typeface="Cambria Math"/>
                        <a:cs typeface="Times New Roman"/>
                        <a:sym typeface="Times New Roman"/>
                      </a:rPr>
                      <m:t>𝑥</m:t>
                    </m:r>
                  </m:oMath>
                </a14:m>
                <a:r>
                  <a:rPr lang="en-US" sz="1600" dirty="0" smtClean="0">
                    <a:solidFill>
                      <a:srgbClr val="333333"/>
                    </a:solidFill>
                    <a:highlight>
                      <a:srgbClr val="FFFFFF"/>
                    </a:highlight>
                    <a:latin typeface="Times New Roman"/>
                    <a:ea typeface="Times New Roman"/>
                    <a:cs typeface="Times New Roman"/>
                    <a:sym typeface="Times New Roman"/>
                  </a:rPr>
                  <a:t>)</a:t>
                </a:r>
                <a:endParaRPr lang="en-US" sz="1600" dirty="0">
                  <a:solidFill>
                    <a:srgbClr val="333333"/>
                  </a:solidFill>
                  <a:highlight>
                    <a:srgbClr val="FFFFFF"/>
                  </a:highlight>
                  <a:latin typeface="Times New Roman"/>
                  <a:ea typeface="Times New Roman"/>
                  <a:cs typeface="Times New Roman"/>
                  <a:sym typeface="Times New Roman"/>
                </a:endParaRPr>
              </a:p>
              <a:p>
                <a:pPr marL="0" lvl="0" indent="0" algn="l" rtl="0">
                  <a:spcBef>
                    <a:spcPts val="2300"/>
                  </a:spcBef>
                  <a:spcAft>
                    <a:spcPts val="0"/>
                  </a:spcAft>
                  <a:buNone/>
                </a:pPr>
                <a:endParaRPr sz="1600" dirty="0">
                  <a:solidFill>
                    <a:schemeClr val="dk1"/>
                  </a:solidFill>
                  <a:latin typeface="Microsoft JhengHei"/>
                  <a:ea typeface="Microsoft JhengHei"/>
                  <a:cs typeface="Microsoft JhengHei"/>
                  <a:sym typeface="Microsoft JhengHei"/>
                </a:endParaRPr>
              </a:p>
            </p:txBody>
          </p:sp>
        </mc:Choice>
        <mc:Fallback xmlns="">
          <p:sp>
            <p:nvSpPr>
              <p:cNvPr id="342" name="Google Shape;342;g9fec1acc8d_0_430"/>
              <p:cNvSpPr txBox="1">
                <a:spLocks noRot="1" noChangeAspect="1" noMove="1" noResize="1" noEditPoints="1" noAdjustHandles="1" noChangeArrowheads="1" noChangeShapeType="1" noTextEdit="1"/>
              </p:cNvSpPr>
              <p:nvPr/>
            </p:nvSpPr>
            <p:spPr>
              <a:xfrm>
                <a:off x="984530" y="3102863"/>
                <a:ext cx="3000000" cy="1091185"/>
              </a:xfrm>
              <a:prstGeom prst="rect">
                <a:avLst/>
              </a:prstGeom>
              <a:blipFill rotWithShape="1">
                <a:blip r:embed="rId3"/>
                <a:stretch>
                  <a:fillRect t="-3352" b="-18436"/>
                </a:stretch>
              </a:blipFill>
              <a:ln>
                <a:noFill/>
              </a:ln>
            </p:spPr>
            <p:txBody>
              <a:bodyPr/>
              <a:lstStyle/>
              <a:p>
                <a:r>
                  <a:rPr lang="zh-TW" altLang="en-US">
                    <a:noFill/>
                  </a:rPr>
                  <a:t> </a:t>
                </a:r>
              </a:p>
            </p:txBody>
          </p:sp>
        </mc:Fallback>
      </mc:AlternateContent>
      <p:sp>
        <p:nvSpPr>
          <p:cNvPr id="343" name="Google Shape;343;g9fec1acc8d_0_430"/>
          <p:cNvSpPr txBox="1"/>
          <p:nvPr/>
        </p:nvSpPr>
        <p:spPr>
          <a:xfrm>
            <a:off x="984530" y="1418544"/>
            <a:ext cx="6115500" cy="1885488"/>
          </a:xfrm>
          <a:prstGeom prst="rect">
            <a:avLst/>
          </a:prstGeom>
          <a:noFill/>
          <a:ln>
            <a:noFill/>
          </a:ln>
        </p:spPr>
        <p:txBody>
          <a:bodyPr spcFirstLastPara="1" wrap="square" lIns="91425" tIns="91425" rIns="91425" bIns="91425" anchor="t" anchorCtr="0">
            <a:noAutofit/>
          </a:bodyPr>
          <a:lstStyle/>
          <a:p>
            <a:pPr marL="0" lvl="0" indent="0" algn="l" rtl="0">
              <a:spcBef>
                <a:spcPts val="360"/>
              </a:spcBef>
              <a:spcAft>
                <a:spcPts val="0"/>
              </a:spcAft>
              <a:buNone/>
            </a:pPr>
            <a:r>
              <a:rPr lang="en-US" sz="1800" dirty="0" err="1" smtClean="0">
                <a:solidFill>
                  <a:schemeClr val="dk1"/>
                </a:solidFill>
                <a:latin typeface="Microsoft JhengHei"/>
                <a:ea typeface="Microsoft JhengHei"/>
                <a:cs typeface="Microsoft JhengHei"/>
                <a:sym typeface="Microsoft JhengHei"/>
              </a:rPr>
              <a:t>具體的方式</a:t>
            </a:r>
            <a:endParaRPr lang="en-US" sz="1800" dirty="0" smtClean="0">
              <a:solidFill>
                <a:schemeClr val="dk1"/>
              </a:solidFill>
              <a:latin typeface="Microsoft JhengHei"/>
              <a:ea typeface="Microsoft JhengHei"/>
              <a:cs typeface="Microsoft JhengHei"/>
              <a:sym typeface="Microsoft JhengHei"/>
            </a:endParaRPr>
          </a:p>
          <a:p>
            <a:pPr marL="0" lvl="0" indent="0" algn="l" rtl="0">
              <a:spcBef>
                <a:spcPts val="360"/>
              </a:spcBef>
              <a:spcAft>
                <a:spcPts val="0"/>
              </a:spcAft>
              <a:buNone/>
            </a:pPr>
            <a:r>
              <a:rPr lang="en-US" sz="1800" dirty="0" smtClean="0">
                <a:solidFill>
                  <a:schemeClr val="dk1"/>
                </a:solidFill>
                <a:latin typeface="Microsoft JhengHei"/>
                <a:ea typeface="Microsoft JhengHei"/>
                <a:cs typeface="Microsoft JhengHei"/>
                <a:sym typeface="Microsoft JhengHei"/>
              </a:rPr>
              <a:t>(1)</a:t>
            </a:r>
            <a:r>
              <a:rPr lang="en-US" sz="1800" dirty="0" err="1" smtClean="0">
                <a:solidFill>
                  <a:schemeClr val="dk1"/>
                </a:solidFill>
                <a:latin typeface="Microsoft JhengHei"/>
                <a:ea typeface="Microsoft JhengHei"/>
                <a:cs typeface="Microsoft JhengHei"/>
                <a:sym typeface="Microsoft JhengHei"/>
              </a:rPr>
              <a:t>將</a:t>
            </a:r>
            <a:r>
              <a:rPr lang="en-US" sz="1800" dirty="0" err="1">
                <a:solidFill>
                  <a:schemeClr val="dk1"/>
                </a:solidFill>
                <a:latin typeface="Microsoft JhengHei"/>
                <a:ea typeface="Microsoft JhengHei"/>
                <a:cs typeface="Microsoft JhengHei"/>
                <a:sym typeface="Microsoft JhengHei"/>
              </a:rPr>
              <a:t>texture</a:t>
            </a:r>
            <a:r>
              <a:rPr lang="en-US" sz="1800" dirty="0">
                <a:solidFill>
                  <a:schemeClr val="dk1"/>
                </a:solidFill>
                <a:latin typeface="Microsoft JhengHei"/>
                <a:ea typeface="Microsoft JhengHei"/>
                <a:cs typeface="Microsoft JhengHei"/>
                <a:sym typeface="Microsoft JhengHei"/>
              </a:rPr>
              <a:t> cube </a:t>
            </a:r>
            <a:r>
              <a:rPr lang="en-US" sz="1800" dirty="0" err="1">
                <a:solidFill>
                  <a:schemeClr val="dk1"/>
                </a:solidFill>
                <a:latin typeface="Microsoft JhengHei"/>
                <a:ea typeface="Microsoft JhengHei"/>
                <a:cs typeface="Microsoft JhengHei"/>
                <a:sym typeface="Microsoft JhengHei"/>
              </a:rPr>
              <a:t>map</a:t>
            </a:r>
            <a:r>
              <a:rPr lang="en-US" sz="1800" dirty="0" err="1" smtClean="0">
                <a:solidFill>
                  <a:schemeClr val="dk1"/>
                </a:solidFill>
                <a:latin typeface="Microsoft JhengHei"/>
                <a:ea typeface="Microsoft JhengHei"/>
                <a:cs typeface="Microsoft JhengHei"/>
                <a:sym typeface="Microsoft JhengHei"/>
              </a:rPr>
              <a:t>的向量座標轉換為經緯度座標</a:t>
            </a:r>
            <a:endParaRPr lang="en-US" sz="1800" dirty="0" smtClean="0">
              <a:solidFill>
                <a:schemeClr val="dk1"/>
              </a:solidFill>
              <a:latin typeface="Microsoft JhengHei"/>
              <a:ea typeface="Microsoft JhengHei"/>
              <a:cs typeface="Microsoft JhengHei"/>
              <a:sym typeface="Microsoft JhengHei"/>
            </a:endParaRPr>
          </a:p>
          <a:p>
            <a:pPr marL="0" lvl="0" indent="0" algn="l" rtl="0">
              <a:spcBef>
                <a:spcPts val="360"/>
              </a:spcBef>
              <a:spcAft>
                <a:spcPts val="0"/>
              </a:spcAft>
              <a:buNone/>
            </a:pPr>
            <a:r>
              <a:rPr lang="en-US" sz="1800" dirty="0" smtClean="0">
                <a:solidFill>
                  <a:schemeClr val="dk1"/>
                </a:solidFill>
                <a:latin typeface="Microsoft JhengHei"/>
                <a:ea typeface="Microsoft JhengHei"/>
                <a:cs typeface="Microsoft JhengHei"/>
                <a:sym typeface="Microsoft JhengHei"/>
              </a:rPr>
              <a:t>(2)透過麥卡托逆投影轉換為適用於</a:t>
            </a:r>
            <a:r>
              <a:rPr lang="en-US" sz="1800" dirty="0">
                <a:solidFill>
                  <a:schemeClr val="dk1"/>
                </a:solidFill>
                <a:latin typeface="Microsoft JhengHei"/>
                <a:ea typeface="Microsoft JhengHei"/>
                <a:cs typeface="Microsoft JhengHei"/>
                <a:sym typeface="Microsoft JhengHei"/>
              </a:rPr>
              <a:t>texture2D</a:t>
            </a:r>
            <a:r>
              <a:rPr lang="en-US" sz="1800" dirty="0" smtClean="0">
                <a:solidFill>
                  <a:schemeClr val="dk1"/>
                </a:solidFill>
                <a:latin typeface="Microsoft JhengHei"/>
                <a:ea typeface="Microsoft JhengHei"/>
                <a:cs typeface="Microsoft JhengHei"/>
                <a:sym typeface="Microsoft JhengHei"/>
              </a:rPr>
              <a:t>的座標</a:t>
            </a:r>
          </a:p>
          <a:p>
            <a:pPr marL="0" lvl="0" indent="0" algn="l" rtl="0">
              <a:spcBef>
                <a:spcPts val="360"/>
              </a:spcBef>
              <a:spcAft>
                <a:spcPts val="0"/>
              </a:spcAft>
              <a:buNone/>
            </a:pPr>
            <a:r>
              <a:rPr lang="en-US" sz="1800" dirty="0" err="1" smtClean="0">
                <a:solidFill>
                  <a:schemeClr val="dk1"/>
                </a:solidFill>
                <a:latin typeface="Microsoft JhengHei"/>
                <a:ea typeface="Microsoft JhengHei"/>
                <a:cs typeface="Microsoft JhengHei"/>
                <a:sym typeface="Microsoft JhengHei"/>
              </a:rPr>
              <a:t>就可以讓變數即便不是</a:t>
            </a:r>
            <a:r>
              <a:rPr lang="en-US" sz="1800" dirty="0" err="1">
                <a:solidFill>
                  <a:schemeClr val="dk1"/>
                </a:solidFill>
                <a:latin typeface="Microsoft JhengHei"/>
                <a:ea typeface="Microsoft JhengHei"/>
                <a:cs typeface="Microsoft JhengHei"/>
                <a:sym typeface="Microsoft JhengHei"/>
              </a:rPr>
              <a:t>texture</a:t>
            </a:r>
            <a:r>
              <a:rPr lang="en-US" sz="1800" dirty="0">
                <a:solidFill>
                  <a:schemeClr val="dk1"/>
                </a:solidFill>
                <a:latin typeface="Microsoft JhengHei"/>
                <a:ea typeface="Microsoft JhengHei"/>
                <a:cs typeface="Microsoft JhengHei"/>
                <a:sym typeface="Microsoft JhengHei"/>
              </a:rPr>
              <a:t> cube </a:t>
            </a:r>
            <a:r>
              <a:rPr lang="en-US" sz="1800" dirty="0" err="1">
                <a:solidFill>
                  <a:schemeClr val="dk1"/>
                </a:solidFill>
                <a:latin typeface="Microsoft JhengHei"/>
                <a:ea typeface="Microsoft JhengHei"/>
                <a:cs typeface="Microsoft JhengHei"/>
                <a:sym typeface="Microsoft JhengHei"/>
              </a:rPr>
              <a:t>map也能使用</a:t>
            </a:r>
            <a:endParaRPr sz="1800" dirty="0">
              <a:solidFill>
                <a:schemeClr val="dk1"/>
              </a:solidFill>
              <a:latin typeface="Microsoft JhengHei"/>
              <a:ea typeface="Microsoft JhengHei"/>
              <a:cs typeface="Microsoft JhengHei"/>
              <a:sym typeface="Microsoft JhengHei"/>
            </a:endParaRPr>
          </a:p>
          <a:p>
            <a:pPr marL="0" lvl="0" indent="0" algn="l" rtl="0">
              <a:spcBef>
                <a:spcPts val="360"/>
              </a:spcBef>
              <a:spcAft>
                <a:spcPts val="0"/>
              </a:spcAft>
              <a:buNone/>
            </a:pPr>
            <a:r>
              <a:rPr lang="en-US" sz="1800" dirty="0">
                <a:solidFill>
                  <a:schemeClr val="dk1"/>
                </a:solidFill>
                <a:latin typeface="Microsoft JhengHei"/>
                <a:ea typeface="Microsoft JhengHei"/>
                <a:cs typeface="Microsoft JhengHei"/>
                <a:sym typeface="Microsoft JhengHei"/>
              </a:rPr>
              <a:t>（</a:t>
            </a:r>
            <a:r>
              <a:rPr lang="en-US" sz="1800" dirty="0" err="1">
                <a:solidFill>
                  <a:schemeClr val="dk1"/>
                </a:solidFill>
                <a:latin typeface="Microsoft JhengHei"/>
                <a:ea typeface="Microsoft JhengHei"/>
                <a:cs typeface="Microsoft JhengHei"/>
                <a:sym typeface="Microsoft JhengHei"/>
              </a:rPr>
              <a:t>要先確保texture是一個環景圖</a:t>
            </a:r>
            <a:r>
              <a:rPr lang="en-US" sz="1800" dirty="0">
                <a:solidFill>
                  <a:schemeClr val="dk1"/>
                </a:solidFill>
                <a:latin typeface="Microsoft JhengHei"/>
                <a:ea typeface="Microsoft JhengHei"/>
                <a:cs typeface="Microsoft JhengHei"/>
                <a:sym typeface="Microsoft JhengHei"/>
              </a:rPr>
              <a:t>）</a:t>
            </a:r>
            <a:endParaRPr sz="1800" dirty="0">
              <a:solidFill>
                <a:schemeClr val="dk1"/>
              </a:solidFill>
              <a:latin typeface="Microsoft JhengHei"/>
              <a:ea typeface="Microsoft JhengHei"/>
              <a:cs typeface="Microsoft JhengHei"/>
              <a:sym typeface="Microsoft JhengHei"/>
            </a:endParaRPr>
          </a:p>
        </p:txBody>
      </p:sp>
      <p:sp>
        <p:nvSpPr>
          <p:cNvPr id="17" name="矩形 16"/>
          <p:cNvSpPr/>
          <p:nvPr/>
        </p:nvSpPr>
        <p:spPr>
          <a:xfrm>
            <a:off x="4916806" y="921641"/>
            <a:ext cx="3480440" cy="338554"/>
          </a:xfrm>
          <a:prstGeom prst="rect">
            <a:avLst/>
          </a:prstGeom>
          <a:solidFill>
            <a:schemeClr val="accent4">
              <a:lumMod val="20000"/>
              <a:lumOff val="80000"/>
            </a:schemeClr>
          </a:solidFill>
        </p:spPr>
        <p:txBody>
          <a:bodyPr wrap="none">
            <a:spAutoFit/>
          </a:bodyPr>
          <a:lstStyle/>
          <a:p>
            <a:pPr>
              <a:spcBef>
                <a:spcPts val="360"/>
              </a:spcBef>
            </a:pPr>
            <a:r>
              <a:rPr lang="zh-TW" altLang="en-US" sz="1600" dirty="0" smtClean="0">
                <a:solidFill>
                  <a:schemeClr val="dk1"/>
                </a:solidFill>
                <a:latin typeface="Microsoft JhengHei"/>
                <a:ea typeface="Microsoft JhengHei"/>
                <a:cs typeface="Microsoft JhengHei"/>
                <a:sym typeface="Microsoft JhengHei"/>
              </a:rPr>
              <a:t>方法</a:t>
            </a:r>
            <a:r>
              <a:rPr lang="en-US" altLang="zh-TW" sz="1600" dirty="0" smtClean="0">
                <a:solidFill>
                  <a:schemeClr val="dk1"/>
                </a:solidFill>
                <a:latin typeface="Microsoft JhengHei"/>
                <a:ea typeface="Microsoft JhengHei"/>
                <a:cs typeface="Microsoft JhengHei"/>
                <a:sym typeface="Microsoft JhengHei"/>
              </a:rPr>
              <a:t>2.</a:t>
            </a:r>
            <a:r>
              <a:rPr lang="zh-TW" altLang="en-US" sz="1600" dirty="0">
                <a:solidFill>
                  <a:schemeClr val="dk1"/>
                </a:solidFill>
                <a:latin typeface="Microsoft JhengHei"/>
                <a:ea typeface="Microsoft JhengHei"/>
                <a:cs typeface="Microsoft JhengHei"/>
                <a:sym typeface="Microsoft JhengHei"/>
              </a:rPr>
              <a:t> 利用麥卡托投影逆投影的</a:t>
            </a:r>
            <a:r>
              <a:rPr lang="zh-TW" altLang="en-US" sz="1600" dirty="0" smtClean="0">
                <a:solidFill>
                  <a:schemeClr val="dk1"/>
                </a:solidFill>
                <a:latin typeface="Microsoft JhengHei"/>
                <a:ea typeface="Microsoft JhengHei"/>
                <a:cs typeface="Microsoft JhengHei"/>
                <a:sym typeface="Microsoft JhengHei"/>
              </a:rPr>
              <a:t>概念</a:t>
            </a:r>
            <a:endParaRPr lang="zh-TW" alt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9fec1acc8d_0_450"/>
          <p:cNvSpPr txBox="1">
            <a:spLocks noGrp="1"/>
          </p:cNvSpPr>
          <p:nvPr>
            <p:ph type="title"/>
          </p:nvPr>
        </p:nvSpPr>
        <p:spPr>
          <a:xfrm>
            <a:off x="889248" y="195486"/>
            <a:ext cx="5761500" cy="85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2060"/>
              </a:buClr>
              <a:buSzPts val="4000"/>
              <a:buNone/>
            </a:pPr>
            <a:r>
              <a:rPr lang="en-US" sz="4000" b="1">
                <a:solidFill>
                  <a:srgbClr val="002060"/>
                </a:solidFill>
              </a:rPr>
              <a:t>二、相關function</a:t>
            </a:r>
            <a:endParaRPr/>
          </a:p>
        </p:txBody>
      </p:sp>
      <p:grpSp>
        <p:nvGrpSpPr>
          <p:cNvPr id="349" name="Google Shape;349;g9fec1acc8d_0_450"/>
          <p:cNvGrpSpPr/>
          <p:nvPr/>
        </p:nvGrpSpPr>
        <p:grpSpPr>
          <a:xfrm>
            <a:off x="0" y="0"/>
            <a:ext cx="791004" cy="791004"/>
            <a:chOff x="0" y="0"/>
            <a:chExt cx="791004" cy="791004"/>
          </a:xfrm>
        </p:grpSpPr>
        <p:sp>
          <p:nvSpPr>
            <p:cNvPr id="350" name="Google Shape;350;g9fec1acc8d_0_45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1" name="Google Shape;351;g9fec1acc8d_0_45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2" name="Google Shape;352;g9fec1acc8d_0_45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3" name="Google Shape;353;g9fec1acc8d_0_45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54" name="Google Shape;354;g9fec1acc8d_0_450"/>
          <p:cNvGrpSpPr/>
          <p:nvPr/>
        </p:nvGrpSpPr>
        <p:grpSpPr>
          <a:xfrm>
            <a:off x="8460432" y="4299942"/>
            <a:ext cx="500394" cy="640276"/>
            <a:chOff x="8460432" y="4299942"/>
            <a:chExt cx="500394" cy="640276"/>
          </a:xfrm>
        </p:grpSpPr>
        <p:sp>
          <p:nvSpPr>
            <p:cNvPr id="355" name="Google Shape;355;g9fec1acc8d_0_45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56" name="Google Shape;356;g9fec1acc8d_0_45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57" name="Google Shape;357;g9fec1acc8d_0_45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58" name="Google Shape;358;g9fec1acc8d_0_450"/>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359" name="Google Shape;359;g9fec1acc8d_0_450"/>
          <p:cNvSpPr/>
          <p:nvPr/>
        </p:nvSpPr>
        <p:spPr>
          <a:xfrm>
            <a:off x="889248" y="875496"/>
            <a:ext cx="5182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(二)利用圖層完成不同型態Texture</a:t>
            </a:r>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403" y="3024376"/>
            <a:ext cx="2617893" cy="1963420"/>
          </a:xfrm>
          <a:prstGeom prst="rect">
            <a:avLst/>
          </a:prstGeom>
        </p:spPr>
      </p:pic>
      <p:sp>
        <p:nvSpPr>
          <p:cNvPr id="17" name="矩形 16"/>
          <p:cNvSpPr/>
          <p:nvPr/>
        </p:nvSpPr>
        <p:spPr>
          <a:xfrm>
            <a:off x="4916806" y="921641"/>
            <a:ext cx="3480440" cy="338554"/>
          </a:xfrm>
          <a:prstGeom prst="rect">
            <a:avLst/>
          </a:prstGeom>
          <a:solidFill>
            <a:schemeClr val="accent4">
              <a:lumMod val="20000"/>
              <a:lumOff val="80000"/>
            </a:schemeClr>
          </a:solidFill>
        </p:spPr>
        <p:txBody>
          <a:bodyPr wrap="none">
            <a:spAutoFit/>
          </a:bodyPr>
          <a:lstStyle/>
          <a:p>
            <a:pPr>
              <a:spcBef>
                <a:spcPts val="360"/>
              </a:spcBef>
            </a:pPr>
            <a:r>
              <a:rPr lang="zh-TW" altLang="en-US" sz="1600" dirty="0" smtClean="0">
                <a:solidFill>
                  <a:schemeClr val="dk1"/>
                </a:solidFill>
                <a:latin typeface="Microsoft JhengHei"/>
                <a:ea typeface="Microsoft JhengHei"/>
                <a:cs typeface="Microsoft JhengHei"/>
                <a:sym typeface="Microsoft JhengHei"/>
              </a:rPr>
              <a:t>方法</a:t>
            </a:r>
            <a:r>
              <a:rPr lang="en-US" altLang="zh-TW" sz="1600" dirty="0" smtClean="0">
                <a:solidFill>
                  <a:schemeClr val="dk1"/>
                </a:solidFill>
                <a:latin typeface="Microsoft JhengHei"/>
                <a:ea typeface="Microsoft JhengHei"/>
                <a:cs typeface="Microsoft JhengHei"/>
                <a:sym typeface="Microsoft JhengHei"/>
              </a:rPr>
              <a:t>2.</a:t>
            </a:r>
            <a:r>
              <a:rPr lang="zh-TW" altLang="en-US" sz="1600" dirty="0">
                <a:solidFill>
                  <a:schemeClr val="dk1"/>
                </a:solidFill>
                <a:latin typeface="Microsoft JhengHei"/>
                <a:ea typeface="Microsoft JhengHei"/>
                <a:cs typeface="Microsoft JhengHei"/>
                <a:sym typeface="Microsoft JhengHei"/>
              </a:rPr>
              <a:t> 利用麥卡托投影逆投影的</a:t>
            </a:r>
            <a:r>
              <a:rPr lang="zh-TW" altLang="en-US" sz="1600" dirty="0" smtClean="0">
                <a:solidFill>
                  <a:schemeClr val="dk1"/>
                </a:solidFill>
                <a:latin typeface="Microsoft JhengHei"/>
                <a:ea typeface="Microsoft JhengHei"/>
                <a:cs typeface="Microsoft JhengHei"/>
                <a:sym typeface="Microsoft JhengHei"/>
              </a:rPr>
              <a:t>概念</a:t>
            </a:r>
            <a:endParaRPr lang="zh-TW" altLang="en-US" sz="1600" dirty="0"/>
          </a:p>
        </p:txBody>
      </p:sp>
      <p:grpSp>
        <p:nvGrpSpPr>
          <p:cNvPr id="5" name="群組 4"/>
          <p:cNvGrpSpPr/>
          <p:nvPr/>
        </p:nvGrpSpPr>
        <p:grpSpPr>
          <a:xfrm>
            <a:off x="326214" y="1383951"/>
            <a:ext cx="8418576" cy="1371441"/>
            <a:chOff x="326214" y="1383951"/>
            <a:chExt cx="8418576" cy="1371441"/>
          </a:xfrm>
        </p:grpSpPr>
        <p:sp>
          <p:nvSpPr>
            <p:cNvPr id="361" name="Google Shape;361;g9fec1acc8d_0_450"/>
            <p:cNvSpPr txBox="1"/>
            <p:nvPr/>
          </p:nvSpPr>
          <p:spPr>
            <a:xfrm>
              <a:off x="326214" y="1383951"/>
              <a:ext cx="8418576" cy="1371441"/>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vec4 </a:t>
              </a:r>
              <a:r>
                <a:rPr lang="en-US" dirty="0" err="1"/>
                <a:t>textureSphere</a:t>
              </a:r>
              <a:r>
                <a:rPr lang="en-US" dirty="0"/>
                <a:t>(sampler2D </a:t>
              </a:r>
              <a:r>
                <a:rPr lang="en-US" dirty="0" err="1"/>
                <a:t>samp</a:t>
              </a:r>
              <a:r>
                <a:rPr lang="en-US" dirty="0"/>
                <a:t>, vec3 </a:t>
              </a:r>
              <a:r>
                <a:rPr lang="en-US" dirty="0" err="1"/>
                <a:t>texcoord</a:t>
              </a:r>
              <a:r>
                <a:rPr lang="en-US" dirty="0" smtClean="0"/>
                <a:t>){</a:t>
              </a:r>
              <a:endParaRPr dirty="0"/>
            </a:p>
            <a:p>
              <a:pPr marL="0" lvl="0" indent="0" algn="l" rtl="0">
                <a:spcBef>
                  <a:spcPts val="0"/>
                </a:spcBef>
                <a:spcAft>
                  <a:spcPts val="0"/>
                </a:spcAft>
                <a:buNone/>
              </a:pPr>
              <a:r>
                <a:rPr lang="en-US" dirty="0"/>
                <a:t>	</a:t>
              </a:r>
              <a:r>
                <a:rPr lang="en-US" dirty="0" smtClean="0"/>
                <a:t>float </a:t>
              </a:r>
              <a:r>
                <a:rPr lang="en-US" dirty="0" err="1"/>
                <a:t>s_rad</a:t>
              </a:r>
              <a:r>
                <a:rPr lang="en-US" dirty="0"/>
                <a:t>=0.5*(atan2(</a:t>
              </a:r>
              <a:r>
                <a:rPr lang="en-US" dirty="0" err="1"/>
                <a:t>texcoord.s</a:t>
              </a:r>
              <a:r>
                <a:rPr lang="en-US" dirty="0"/>
                <a:t>, </a:t>
              </a:r>
              <a:r>
                <a:rPr lang="en-US" dirty="0" err="1"/>
                <a:t>texcoord.p</a:t>
              </a:r>
              <a:r>
                <a:rPr lang="en-US" dirty="0"/>
                <a:t>)+1.5*PI)/PI;</a:t>
              </a:r>
              <a:endParaRPr dirty="0"/>
            </a:p>
            <a:p>
              <a:pPr marL="0" lvl="0" indent="0" algn="l" rtl="0">
                <a:spcBef>
                  <a:spcPts val="0"/>
                </a:spcBef>
                <a:spcAft>
                  <a:spcPts val="0"/>
                </a:spcAft>
                <a:buNone/>
              </a:pPr>
              <a:r>
                <a:rPr lang="en-US" dirty="0"/>
                <a:t>	</a:t>
              </a:r>
              <a:r>
                <a:rPr lang="en-US" dirty="0" smtClean="0"/>
                <a:t>float </a:t>
              </a:r>
              <a:r>
                <a:rPr lang="en-US" dirty="0" err="1"/>
                <a:t>t_rad</a:t>
              </a:r>
              <a:r>
                <a:rPr lang="en-US" dirty="0"/>
                <a:t>=(atan2(texcoord.t, </a:t>
              </a:r>
              <a:r>
                <a:rPr lang="en-US" dirty="0" err="1"/>
                <a:t>sqrt</a:t>
              </a:r>
              <a:r>
                <a:rPr lang="en-US" dirty="0"/>
                <a:t>(</a:t>
              </a:r>
              <a:r>
                <a:rPr lang="en-US" dirty="0" err="1"/>
                <a:t>texcoord.s</a:t>
              </a:r>
              <a:r>
                <a:rPr lang="en-US" dirty="0"/>
                <a:t>*</a:t>
              </a:r>
              <a:r>
                <a:rPr lang="en-US" dirty="0" err="1"/>
                <a:t>texcoord.s+texcoord.p</a:t>
              </a:r>
              <a:r>
                <a:rPr lang="en-US" dirty="0"/>
                <a:t>*</a:t>
              </a:r>
              <a:r>
                <a:rPr lang="en-US" dirty="0" err="1"/>
                <a:t>texcoord.p</a:t>
              </a:r>
              <a:r>
                <a:rPr lang="en-US" dirty="0"/>
                <a:t>))+0.5*PI)/PI;</a:t>
              </a:r>
              <a:endParaRPr dirty="0"/>
            </a:p>
            <a:p>
              <a:pPr marL="0" lvl="0" indent="0" algn="l" rtl="0">
                <a:spcBef>
                  <a:spcPts val="0"/>
                </a:spcBef>
                <a:spcAft>
                  <a:spcPts val="0"/>
                </a:spcAft>
                <a:buNone/>
              </a:pPr>
              <a:r>
                <a:rPr lang="en-US" dirty="0"/>
                <a:t>	</a:t>
              </a:r>
              <a:r>
                <a:rPr lang="en-US" dirty="0" smtClean="0"/>
                <a:t>return </a:t>
              </a:r>
              <a:r>
                <a:rPr lang="en-US" dirty="0"/>
                <a:t>texture2D(uSampler,vec2(</a:t>
              </a:r>
              <a:r>
                <a:rPr lang="en-US" dirty="0" err="1"/>
                <a:t>s_rad,t_rad</a:t>
              </a:r>
              <a:r>
                <a:rPr lang="en-US" dirty="0" smtClean="0"/>
                <a:t>));</a:t>
              </a:r>
              <a:endParaRPr dirty="0"/>
            </a:p>
            <a:p>
              <a:pPr marL="0" lvl="0" indent="0" algn="l" rtl="0">
                <a:spcBef>
                  <a:spcPts val="0"/>
                </a:spcBef>
                <a:spcAft>
                  <a:spcPts val="0"/>
                </a:spcAft>
                <a:buNone/>
              </a:pPr>
              <a:r>
                <a:rPr lang="en-US" dirty="0"/>
                <a:t>	}</a:t>
              </a:r>
              <a:endParaRPr dirty="0"/>
            </a:p>
          </p:txBody>
        </p:sp>
        <p:cxnSp>
          <p:nvCxnSpPr>
            <p:cNvPr id="4" name="直線接點 3"/>
            <p:cNvCxnSpPr/>
            <p:nvPr/>
          </p:nvCxnSpPr>
          <p:spPr>
            <a:xfrm>
              <a:off x="326214" y="1383951"/>
              <a:ext cx="0" cy="1371441"/>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768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9fec1acc8d_0_450"/>
          <p:cNvSpPr txBox="1">
            <a:spLocks noGrp="1"/>
          </p:cNvSpPr>
          <p:nvPr>
            <p:ph type="title"/>
          </p:nvPr>
        </p:nvSpPr>
        <p:spPr>
          <a:xfrm>
            <a:off x="889248" y="195486"/>
            <a:ext cx="5761500" cy="85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2060"/>
              </a:buClr>
              <a:buSzPts val="4000"/>
              <a:buNone/>
            </a:pPr>
            <a:r>
              <a:rPr lang="en-US" sz="4000" b="1">
                <a:solidFill>
                  <a:srgbClr val="002060"/>
                </a:solidFill>
              </a:rPr>
              <a:t>二、相關function</a:t>
            </a:r>
            <a:endParaRPr/>
          </a:p>
        </p:txBody>
      </p:sp>
      <p:grpSp>
        <p:nvGrpSpPr>
          <p:cNvPr id="349" name="Google Shape;349;g9fec1acc8d_0_450"/>
          <p:cNvGrpSpPr/>
          <p:nvPr/>
        </p:nvGrpSpPr>
        <p:grpSpPr>
          <a:xfrm>
            <a:off x="0" y="0"/>
            <a:ext cx="791004" cy="791004"/>
            <a:chOff x="0" y="0"/>
            <a:chExt cx="791004" cy="791004"/>
          </a:xfrm>
        </p:grpSpPr>
        <p:sp>
          <p:nvSpPr>
            <p:cNvPr id="350" name="Google Shape;350;g9fec1acc8d_0_45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1" name="Google Shape;351;g9fec1acc8d_0_45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2" name="Google Shape;352;g9fec1acc8d_0_45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53" name="Google Shape;353;g9fec1acc8d_0_45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54" name="Google Shape;354;g9fec1acc8d_0_450"/>
          <p:cNvGrpSpPr/>
          <p:nvPr/>
        </p:nvGrpSpPr>
        <p:grpSpPr>
          <a:xfrm>
            <a:off x="8460432" y="4299942"/>
            <a:ext cx="500394" cy="640276"/>
            <a:chOff x="8460432" y="4299942"/>
            <a:chExt cx="500394" cy="640276"/>
          </a:xfrm>
        </p:grpSpPr>
        <p:sp>
          <p:nvSpPr>
            <p:cNvPr id="355" name="Google Shape;355;g9fec1acc8d_0_45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56" name="Google Shape;356;g9fec1acc8d_0_45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57" name="Google Shape;357;g9fec1acc8d_0_45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58" name="Google Shape;358;g9fec1acc8d_0_450"/>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359" name="Google Shape;359;g9fec1acc8d_0_450"/>
          <p:cNvSpPr/>
          <p:nvPr/>
        </p:nvSpPr>
        <p:spPr>
          <a:xfrm>
            <a:off x="889248" y="875496"/>
            <a:ext cx="5182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a:solidFill>
                  <a:srgbClr val="0070C0"/>
                </a:solidFill>
                <a:latin typeface="Microsoft JhengHei"/>
                <a:ea typeface="Microsoft JhengHei"/>
                <a:cs typeface="Microsoft JhengHei"/>
                <a:sym typeface="Microsoft JhengHei"/>
              </a:rPr>
              <a:t>(二)</a:t>
            </a:r>
            <a:r>
              <a:rPr lang="en-US" sz="2000" b="0" i="0" u="none" strike="noStrike" cap="none" dirty="0" err="1">
                <a:solidFill>
                  <a:srgbClr val="0070C0"/>
                </a:solidFill>
                <a:latin typeface="Microsoft JhengHei"/>
                <a:ea typeface="Microsoft JhengHei"/>
                <a:cs typeface="Microsoft JhengHei"/>
                <a:sym typeface="Microsoft JhengHei"/>
              </a:rPr>
              <a:t>利用圖層完成不同型態Texture</a:t>
            </a:r>
            <a:endParaRPr dirty="0"/>
          </a:p>
        </p:txBody>
      </p:sp>
      <p:sp>
        <p:nvSpPr>
          <p:cNvPr id="17" name="矩形 16"/>
          <p:cNvSpPr/>
          <p:nvPr/>
        </p:nvSpPr>
        <p:spPr>
          <a:xfrm>
            <a:off x="5069175" y="1578024"/>
            <a:ext cx="3480440" cy="338554"/>
          </a:xfrm>
          <a:prstGeom prst="rect">
            <a:avLst/>
          </a:prstGeom>
          <a:solidFill>
            <a:schemeClr val="accent4">
              <a:lumMod val="20000"/>
              <a:lumOff val="80000"/>
            </a:schemeClr>
          </a:solidFill>
        </p:spPr>
        <p:txBody>
          <a:bodyPr wrap="none">
            <a:spAutoFit/>
          </a:bodyPr>
          <a:lstStyle/>
          <a:p>
            <a:pPr>
              <a:spcBef>
                <a:spcPts val="360"/>
              </a:spcBef>
            </a:pPr>
            <a:r>
              <a:rPr lang="zh-TW" altLang="en-US" sz="1600" dirty="0" smtClean="0">
                <a:solidFill>
                  <a:schemeClr val="dk1"/>
                </a:solidFill>
                <a:latin typeface="Microsoft JhengHei"/>
                <a:ea typeface="Microsoft JhengHei"/>
                <a:cs typeface="Microsoft JhengHei"/>
                <a:sym typeface="Microsoft JhengHei"/>
              </a:rPr>
              <a:t>方法</a:t>
            </a:r>
            <a:r>
              <a:rPr lang="en-US" altLang="zh-TW" sz="1600" dirty="0" smtClean="0">
                <a:solidFill>
                  <a:schemeClr val="dk1"/>
                </a:solidFill>
                <a:latin typeface="Microsoft JhengHei"/>
                <a:ea typeface="Microsoft JhengHei"/>
                <a:cs typeface="Microsoft JhengHei"/>
                <a:sym typeface="Microsoft JhengHei"/>
              </a:rPr>
              <a:t>2.</a:t>
            </a:r>
            <a:r>
              <a:rPr lang="zh-TW" altLang="en-US" sz="1600" dirty="0">
                <a:solidFill>
                  <a:schemeClr val="dk1"/>
                </a:solidFill>
                <a:latin typeface="Microsoft JhengHei"/>
                <a:ea typeface="Microsoft JhengHei"/>
                <a:cs typeface="Microsoft JhengHei"/>
                <a:sym typeface="Microsoft JhengHei"/>
              </a:rPr>
              <a:t> 利用麥卡托投影逆投影的</a:t>
            </a:r>
            <a:r>
              <a:rPr lang="zh-TW" altLang="en-US" sz="1600" dirty="0" smtClean="0">
                <a:solidFill>
                  <a:schemeClr val="dk1"/>
                </a:solidFill>
                <a:latin typeface="Microsoft JhengHei"/>
                <a:ea typeface="Microsoft JhengHei"/>
                <a:cs typeface="Microsoft JhengHei"/>
                <a:sym typeface="Microsoft JhengHei"/>
              </a:rPr>
              <a:t>概念</a:t>
            </a:r>
            <a:endParaRPr lang="zh-TW" altLang="en-US" sz="1600" dirty="0"/>
          </a:p>
        </p:txBody>
      </p:sp>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00" y="2218906"/>
            <a:ext cx="3129900" cy="2364813"/>
          </a:xfrm>
          <a:prstGeom prst="rect">
            <a:avLst/>
          </a:prstGeom>
        </p:spPr>
      </p:pic>
      <p:sp>
        <p:nvSpPr>
          <p:cNvPr id="20" name="矩形 19"/>
          <p:cNvSpPr/>
          <p:nvPr/>
        </p:nvSpPr>
        <p:spPr>
          <a:xfrm>
            <a:off x="615666" y="1578024"/>
            <a:ext cx="1805302" cy="338554"/>
          </a:xfrm>
          <a:prstGeom prst="rect">
            <a:avLst/>
          </a:prstGeom>
          <a:solidFill>
            <a:schemeClr val="accent4">
              <a:lumMod val="20000"/>
              <a:lumOff val="80000"/>
            </a:schemeClr>
          </a:solidFill>
        </p:spPr>
        <p:txBody>
          <a:bodyPr wrap="none">
            <a:spAutoFit/>
          </a:bodyPr>
          <a:lstStyle/>
          <a:p>
            <a:pPr>
              <a:spcBef>
                <a:spcPts val="360"/>
              </a:spcBef>
            </a:pPr>
            <a:r>
              <a:rPr lang="zh-TW" altLang="en-US" sz="1600" dirty="0" smtClean="0">
                <a:solidFill>
                  <a:schemeClr val="dk1"/>
                </a:solidFill>
                <a:latin typeface="Microsoft JhengHei"/>
                <a:ea typeface="Microsoft JhengHei"/>
                <a:cs typeface="Microsoft JhengHei"/>
                <a:sym typeface="Microsoft JhengHei"/>
              </a:rPr>
              <a:t>方法</a:t>
            </a:r>
            <a:r>
              <a:rPr lang="en-US" altLang="zh-TW" sz="1600" dirty="0">
                <a:solidFill>
                  <a:schemeClr val="dk1"/>
                </a:solidFill>
                <a:latin typeface="Microsoft JhengHei"/>
                <a:ea typeface="Microsoft JhengHei"/>
                <a:cs typeface="Microsoft JhengHei"/>
                <a:sym typeface="Microsoft JhengHei"/>
              </a:rPr>
              <a:t>1</a:t>
            </a:r>
            <a:r>
              <a:rPr lang="en-US" altLang="zh-TW" sz="1600" dirty="0" smtClean="0">
                <a:solidFill>
                  <a:schemeClr val="dk1"/>
                </a:solidFill>
                <a:latin typeface="Microsoft JhengHei"/>
                <a:ea typeface="Microsoft JhengHei"/>
                <a:cs typeface="Microsoft JhengHei"/>
                <a:sym typeface="Microsoft JhengHei"/>
              </a:rPr>
              <a:t>.</a:t>
            </a:r>
            <a:r>
              <a:rPr lang="zh-TW" altLang="en-US" sz="1600" dirty="0" smtClean="0">
                <a:solidFill>
                  <a:schemeClr val="dk1"/>
                </a:solidFill>
                <a:latin typeface="Microsoft JhengHei"/>
                <a:ea typeface="Microsoft JhengHei"/>
                <a:cs typeface="Microsoft JhengHei"/>
                <a:sym typeface="Microsoft JhengHei"/>
              </a:rPr>
              <a:t> </a:t>
            </a:r>
            <a:r>
              <a:rPr lang="en-US" altLang="zh-TW" sz="1600" dirty="0" smtClean="0">
                <a:solidFill>
                  <a:schemeClr val="dk1"/>
                </a:solidFill>
                <a:latin typeface="Microsoft JhengHei"/>
                <a:ea typeface="Microsoft JhengHei"/>
                <a:cs typeface="Microsoft JhengHei"/>
                <a:sym typeface="Microsoft JhengHei"/>
              </a:rPr>
              <a:t>Cube map</a:t>
            </a:r>
            <a:endParaRPr lang="zh-TW" altLang="en-US" sz="1600" dirty="0"/>
          </a:p>
        </p:txBody>
      </p:sp>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1582" y="3998072"/>
            <a:ext cx="1081047" cy="1081047"/>
          </a:xfrm>
          <a:prstGeom prst="rect">
            <a:avLst/>
          </a:prstGeom>
        </p:spPr>
      </p:pic>
      <p:pic>
        <p:nvPicPr>
          <p:cNvPr id="22" name="圖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8367" y="4009157"/>
            <a:ext cx="1411833" cy="1058875"/>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9082" y="2304204"/>
            <a:ext cx="3200627" cy="1600314"/>
          </a:xfrm>
          <a:prstGeom prst="rect">
            <a:avLst/>
          </a:prstGeom>
        </p:spPr>
      </p:pic>
      <p:sp>
        <p:nvSpPr>
          <p:cNvPr id="8" name="弧形箭號 (左彎) 7"/>
          <p:cNvSpPr/>
          <p:nvPr/>
        </p:nvSpPr>
        <p:spPr>
          <a:xfrm rot="2553391">
            <a:off x="6443947" y="4016541"/>
            <a:ext cx="512619" cy="7338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5" name="弧形箭號 (左彎) 24"/>
          <p:cNvSpPr/>
          <p:nvPr/>
        </p:nvSpPr>
        <p:spPr>
          <a:xfrm rot="19046609" flipH="1">
            <a:off x="1943298" y="4129666"/>
            <a:ext cx="512619" cy="7338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0" name="矩形 29"/>
          <p:cNvSpPr/>
          <p:nvPr/>
        </p:nvSpPr>
        <p:spPr>
          <a:xfrm>
            <a:off x="1810188" y="2365044"/>
            <a:ext cx="1369286" cy="338554"/>
          </a:xfrm>
          <a:prstGeom prst="rect">
            <a:avLst/>
          </a:prstGeom>
          <a:solidFill>
            <a:schemeClr val="accent5">
              <a:lumMod val="40000"/>
              <a:lumOff val="60000"/>
            </a:schemeClr>
          </a:solidFill>
        </p:spPr>
        <p:txBody>
          <a:bodyPr wrap="none">
            <a:spAutoFit/>
          </a:bodyPr>
          <a:lstStyle/>
          <a:p>
            <a:pPr>
              <a:spcBef>
                <a:spcPts val="360"/>
              </a:spcBef>
            </a:pPr>
            <a:r>
              <a:rPr lang="en-US" altLang="zh-TW" sz="1600" dirty="0" smtClean="0">
                <a:solidFill>
                  <a:schemeClr val="dk1"/>
                </a:solidFill>
                <a:latin typeface="Microsoft JhengHei"/>
                <a:ea typeface="Microsoft JhengHei"/>
                <a:cs typeface="Microsoft JhengHei"/>
                <a:sym typeface="Microsoft JhengHei"/>
              </a:rPr>
              <a:t>Texture </a:t>
            </a:r>
            <a:r>
              <a:rPr lang="zh-TW" altLang="en-US" sz="1600" dirty="0" smtClean="0">
                <a:solidFill>
                  <a:schemeClr val="dk1"/>
                </a:solidFill>
                <a:latin typeface="Microsoft JhengHei"/>
                <a:ea typeface="Microsoft JhengHei"/>
                <a:cs typeface="Microsoft JhengHei"/>
                <a:sym typeface="Microsoft JhengHei"/>
              </a:rPr>
              <a:t>原圖</a:t>
            </a:r>
            <a:endParaRPr lang="zh-TW" altLang="en-US" sz="1600" dirty="0"/>
          </a:p>
        </p:txBody>
      </p:sp>
      <p:sp>
        <p:nvSpPr>
          <p:cNvPr id="31" name="矩形 30"/>
          <p:cNvSpPr/>
          <p:nvPr/>
        </p:nvSpPr>
        <p:spPr>
          <a:xfrm>
            <a:off x="7019301" y="2304204"/>
            <a:ext cx="1369286" cy="338554"/>
          </a:xfrm>
          <a:prstGeom prst="rect">
            <a:avLst/>
          </a:prstGeom>
          <a:solidFill>
            <a:schemeClr val="accent5">
              <a:lumMod val="40000"/>
              <a:lumOff val="60000"/>
            </a:schemeClr>
          </a:solidFill>
        </p:spPr>
        <p:txBody>
          <a:bodyPr wrap="none">
            <a:spAutoFit/>
          </a:bodyPr>
          <a:lstStyle/>
          <a:p>
            <a:pPr>
              <a:spcBef>
                <a:spcPts val="360"/>
              </a:spcBef>
            </a:pPr>
            <a:r>
              <a:rPr lang="en-US" altLang="zh-TW" sz="1600" dirty="0" smtClean="0">
                <a:solidFill>
                  <a:schemeClr val="dk1"/>
                </a:solidFill>
                <a:latin typeface="Microsoft JhengHei"/>
                <a:ea typeface="Microsoft JhengHei"/>
                <a:cs typeface="Microsoft JhengHei"/>
                <a:sym typeface="Microsoft JhengHei"/>
              </a:rPr>
              <a:t>Texture </a:t>
            </a:r>
            <a:r>
              <a:rPr lang="zh-TW" altLang="en-US" sz="1600" dirty="0" smtClean="0">
                <a:solidFill>
                  <a:schemeClr val="dk1"/>
                </a:solidFill>
                <a:latin typeface="Microsoft JhengHei"/>
                <a:ea typeface="Microsoft JhengHei"/>
                <a:cs typeface="Microsoft JhengHei"/>
                <a:sym typeface="Microsoft JhengHei"/>
              </a:rPr>
              <a:t>原圖</a:t>
            </a:r>
            <a:endParaRPr lang="zh-TW" altLang="en-US" sz="1600" dirty="0"/>
          </a:p>
        </p:txBody>
      </p:sp>
      <p:sp>
        <p:nvSpPr>
          <p:cNvPr id="32" name="矩形 31"/>
          <p:cNvSpPr/>
          <p:nvPr/>
        </p:nvSpPr>
        <p:spPr>
          <a:xfrm>
            <a:off x="3531600" y="2222326"/>
            <a:ext cx="1473480" cy="338554"/>
          </a:xfrm>
          <a:prstGeom prst="rect">
            <a:avLst/>
          </a:prstGeom>
          <a:solidFill>
            <a:schemeClr val="accent5">
              <a:lumMod val="40000"/>
              <a:lumOff val="60000"/>
            </a:schemeClr>
          </a:solidFill>
        </p:spPr>
        <p:txBody>
          <a:bodyPr wrap="none">
            <a:spAutoFit/>
          </a:bodyPr>
          <a:lstStyle/>
          <a:p>
            <a:pPr>
              <a:spcBef>
                <a:spcPts val="360"/>
              </a:spcBef>
            </a:pPr>
            <a:r>
              <a:rPr lang="en-US" altLang="zh-TW" sz="1600" dirty="0" smtClean="0">
                <a:solidFill>
                  <a:schemeClr val="dk1"/>
                </a:solidFill>
                <a:latin typeface="Microsoft JhengHei"/>
                <a:ea typeface="Microsoft JhengHei"/>
                <a:cs typeface="Microsoft JhengHei"/>
                <a:sym typeface="Microsoft JhengHei"/>
              </a:rPr>
              <a:t>Mapping</a:t>
            </a:r>
            <a:r>
              <a:rPr lang="zh-TW" altLang="en-US" sz="1600" dirty="0" smtClean="0">
                <a:solidFill>
                  <a:schemeClr val="dk1"/>
                </a:solidFill>
                <a:latin typeface="Microsoft JhengHei"/>
                <a:ea typeface="Microsoft JhengHei"/>
                <a:cs typeface="Microsoft JhengHei"/>
                <a:sym typeface="Microsoft JhengHei"/>
              </a:rPr>
              <a:t>結果</a:t>
            </a:r>
            <a:endParaRPr lang="zh-TW" altLang="en-US" sz="1600" dirty="0"/>
          </a:p>
        </p:txBody>
      </p:sp>
      <p:pic>
        <p:nvPicPr>
          <p:cNvPr id="12" name="圖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7125" y="2563145"/>
            <a:ext cx="1082432" cy="1082432"/>
          </a:xfrm>
          <a:prstGeom prst="rect">
            <a:avLst/>
          </a:prstGeom>
        </p:spPr>
      </p:pic>
      <p:sp>
        <p:nvSpPr>
          <p:cNvPr id="11" name="向右箭號 10"/>
          <p:cNvSpPr/>
          <p:nvPr/>
        </p:nvSpPr>
        <p:spPr>
          <a:xfrm rot="18506942">
            <a:off x="3607239" y="3655196"/>
            <a:ext cx="449880" cy="240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向右箭號 28"/>
          <p:cNvSpPr/>
          <p:nvPr/>
        </p:nvSpPr>
        <p:spPr>
          <a:xfrm rot="3093058" flipH="1">
            <a:off x="4479562" y="3638269"/>
            <a:ext cx="449880" cy="240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422793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63" descr="D:\Downloads\webglTeplate_工作區域 1 複本 2.jpg"/>
          <p:cNvPicPr preferRelativeResize="0"/>
          <p:nvPr/>
        </p:nvPicPr>
        <p:blipFill rotWithShape="1">
          <a:blip r:embed="rId3">
            <a:alphaModFix/>
          </a:blip>
          <a:srcRect/>
          <a:stretch/>
        </p:blipFill>
        <p:spPr>
          <a:xfrm>
            <a:off x="0" y="15775"/>
            <a:ext cx="9144000" cy="5148263"/>
          </a:xfrm>
          <a:prstGeom prst="rect">
            <a:avLst/>
          </a:prstGeom>
          <a:noFill/>
          <a:ln>
            <a:noFill/>
          </a:ln>
        </p:spPr>
      </p:pic>
      <p:sp>
        <p:nvSpPr>
          <p:cNvPr id="367" name="Google Shape;367;p63"/>
          <p:cNvSpPr txBox="1">
            <a:spLocks noGrp="1"/>
          </p:cNvSpPr>
          <p:nvPr>
            <p:ph type="title"/>
          </p:nvPr>
        </p:nvSpPr>
        <p:spPr>
          <a:xfrm>
            <a:off x="539552" y="987574"/>
            <a:ext cx="7772400" cy="10215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en-US">
                <a:solidFill>
                  <a:srgbClr val="002060"/>
                </a:solidFill>
              </a:rPr>
              <a:t>貳、Multiple Texture </a:t>
            </a:r>
            <a:endParaRPr>
              <a:solidFill>
                <a:srgbClr val="002060"/>
              </a:solidFill>
            </a:endParaRPr>
          </a:p>
        </p:txBody>
      </p:sp>
      <p:sp>
        <p:nvSpPr>
          <p:cNvPr id="368" name="Google Shape;368;p63"/>
          <p:cNvSpPr/>
          <p:nvPr/>
        </p:nvSpPr>
        <p:spPr>
          <a:xfrm>
            <a:off x="1493911" y="1635646"/>
            <a:ext cx="4475292"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Microsoft JhengHei"/>
                <a:ea typeface="Microsoft JhengHei"/>
                <a:cs typeface="Microsoft JhengHei"/>
                <a:sym typeface="Microsoft JhengHei"/>
              </a:rPr>
              <a:t>一</a:t>
            </a:r>
            <a:r>
              <a:rPr lang="en-US" sz="2000" b="0" i="0" u="none" strike="noStrike" cap="none" dirty="0" smtClean="0">
                <a:solidFill>
                  <a:schemeClr val="dk1"/>
                </a:solidFill>
                <a:latin typeface="Microsoft JhengHei"/>
                <a:ea typeface="Microsoft JhengHei"/>
                <a:cs typeface="Microsoft JhengHei"/>
                <a:sym typeface="Microsoft JhengHei"/>
              </a:rPr>
              <a:t>、</a:t>
            </a:r>
            <a:r>
              <a:rPr lang="zh-TW" altLang="en-US" sz="2000" b="0" i="0" u="none" strike="noStrike" cap="none" dirty="0" smtClean="0">
                <a:solidFill>
                  <a:schemeClr val="dk1"/>
                </a:solidFill>
                <a:latin typeface="Microsoft JhengHei"/>
                <a:ea typeface="Microsoft JhengHei"/>
                <a:cs typeface="Microsoft JhengHei"/>
                <a:sym typeface="Microsoft JhengHei"/>
              </a:rPr>
              <a:t>多張</a:t>
            </a:r>
            <a:r>
              <a:rPr lang="en-US" altLang="zh-TW" sz="2000" b="0" i="0" u="none" strike="noStrike" cap="none" dirty="0" smtClean="0">
                <a:solidFill>
                  <a:schemeClr val="dk1"/>
                </a:solidFill>
                <a:latin typeface="Microsoft JhengHei"/>
                <a:ea typeface="Microsoft JhengHei"/>
                <a:cs typeface="Microsoft JhengHei"/>
                <a:sym typeface="Microsoft JhengHei"/>
              </a:rPr>
              <a:t>Texture</a:t>
            </a:r>
            <a:r>
              <a:rPr lang="zh-TW" altLang="en-US" sz="2000" b="0" i="0" u="none" strike="noStrike" cap="none" dirty="0" smtClean="0">
                <a:solidFill>
                  <a:schemeClr val="dk1"/>
                </a:solidFill>
                <a:latin typeface="Microsoft JhengHei"/>
                <a:ea typeface="Microsoft JhengHei"/>
                <a:cs typeface="Microsoft JhengHei"/>
                <a:sym typeface="Microsoft JhengHei"/>
              </a:rPr>
              <a:t>使用時機</a:t>
            </a:r>
            <a:endParaRPr lang="en-US" sz="2000" b="0" i="0" u="none" strike="noStrike" cap="none" dirty="0" smtClean="0">
              <a:solidFill>
                <a:schemeClr val="dk1"/>
              </a:solidFill>
              <a:latin typeface="Microsoft JhengHei"/>
              <a:ea typeface="Microsoft JhengHei"/>
              <a:cs typeface="Microsoft JhengHei"/>
              <a:sym typeface="Microsoft JhengHei"/>
            </a:endParaRPr>
          </a:p>
          <a:p>
            <a:pPr lvl="0">
              <a:buSzPts val="2000"/>
            </a:pPr>
            <a:r>
              <a:rPr lang="en-US" altLang="zh-TW" sz="2000" dirty="0" err="1">
                <a:solidFill>
                  <a:schemeClr val="dk1"/>
                </a:solidFill>
                <a:latin typeface="Microsoft JhengHei"/>
                <a:ea typeface="Microsoft JhengHei"/>
                <a:cs typeface="Microsoft JhengHei"/>
                <a:sym typeface="Microsoft JhengHei"/>
              </a:rPr>
              <a:t>二、</a:t>
            </a:r>
            <a:r>
              <a:rPr lang="en-US" sz="2000" b="0" i="0" u="none" strike="noStrike" cap="none" dirty="0" err="1" smtClean="0">
                <a:solidFill>
                  <a:schemeClr val="dk1"/>
                </a:solidFill>
                <a:latin typeface="Microsoft JhengHei"/>
                <a:ea typeface="Microsoft JhengHei"/>
                <a:cs typeface="Microsoft JhengHei"/>
                <a:sym typeface="Microsoft JhengHei"/>
              </a:rPr>
              <a:t>多張</a:t>
            </a:r>
            <a:r>
              <a:rPr lang="en-US" sz="2000" b="0" i="0" u="none" strike="noStrike" cap="none" dirty="0" err="1">
                <a:solidFill>
                  <a:schemeClr val="dk1"/>
                </a:solidFill>
                <a:latin typeface="Microsoft JhengHei"/>
                <a:ea typeface="Microsoft JhengHei"/>
                <a:cs typeface="Microsoft JhengHei"/>
                <a:sym typeface="Microsoft JhengHei"/>
              </a:rPr>
              <a:t>Texture分開顯示</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zh-TW" altLang="en-US" sz="2000" b="0" i="0" u="none" strike="noStrike" cap="none" dirty="0" smtClean="0">
                <a:solidFill>
                  <a:schemeClr val="dk1"/>
                </a:solidFill>
                <a:latin typeface="Microsoft JhengHei"/>
                <a:ea typeface="Microsoft JhengHei"/>
                <a:cs typeface="Microsoft JhengHei"/>
                <a:sym typeface="Microsoft JhengHei"/>
              </a:rPr>
              <a:t>三、</a:t>
            </a:r>
            <a:r>
              <a:rPr lang="en-US" sz="2000" b="0" i="0" u="none" strike="noStrike" cap="none" dirty="0" err="1" smtClean="0">
                <a:solidFill>
                  <a:schemeClr val="dk1"/>
                </a:solidFill>
                <a:latin typeface="Microsoft JhengHei"/>
                <a:ea typeface="Microsoft JhengHei"/>
                <a:cs typeface="Microsoft JhengHei"/>
                <a:sym typeface="Microsoft JhengHei"/>
              </a:rPr>
              <a:t>多張</a:t>
            </a:r>
            <a:r>
              <a:rPr lang="en-US" sz="2000" b="0" i="0" u="none" strike="noStrike" cap="none" dirty="0" err="1">
                <a:solidFill>
                  <a:schemeClr val="dk1"/>
                </a:solidFill>
                <a:latin typeface="Microsoft JhengHei"/>
                <a:ea typeface="Microsoft JhengHei"/>
                <a:cs typeface="Microsoft JhengHei"/>
                <a:sym typeface="Microsoft JhengHei"/>
              </a:rPr>
              <a:t>Texture重疊顯示</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MultiTexture</a:t>
            </a:r>
            <a:r>
              <a:rPr lang="en-US" sz="2000" b="0" i="0" u="none" strike="noStrike" cap="none" dirty="0">
                <a:solidFill>
                  <a:schemeClr val="dk1"/>
                </a:solidFill>
                <a:latin typeface="Microsoft JhengHei"/>
                <a:ea typeface="Microsoft JhengHei"/>
                <a:cs typeface="Microsoft JhengHei"/>
                <a:sym typeface="Microsoft JhengHei"/>
              </a:rPr>
              <a:t> Map)</a:t>
            </a:r>
            <a:endParaRPr sz="1400" b="0" i="0" u="none" strike="noStrike" cap="none" dirty="0">
              <a:solidFill>
                <a:srgbClr val="000000"/>
              </a:solidFill>
              <a:latin typeface="Arial"/>
              <a:ea typeface="Arial"/>
              <a:cs typeface="Arial"/>
              <a:sym typeface="Arial"/>
            </a:endParaRPr>
          </a:p>
        </p:txBody>
      </p:sp>
      <p:sp>
        <p:nvSpPr>
          <p:cNvPr id="369" name="Google Shape;369;p63"/>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9fec1acc8d_0_364"/>
          <p:cNvSpPr txBox="1">
            <a:spLocks noGrp="1"/>
          </p:cNvSpPr>
          <p:nvPr>
            <p:ph type="title"/>
          </p:nvPr>
        </p:nvSpPr>
        <p:spPr>
          <a:xfrm>
            <a:off x="889250" y="195475"/>
            <a:ext cx="7199700" cy="85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2060"/>
              </a:buClr>
              <a:buSzPts val="4000"/>
              <a:buNone/>
            </a:pPr>
            <a:r>
              <a:rPr lang="en-US" sz="4000" b="1">
                <a:solidFill>
                  <a:srgbClr val="002060"/>
                </a:solidFill>
              </a:rPr>
              <a:t>一、多張Texture使用時機</a:t>
            </a:r>
            <a:endParaRPr/>
          </a:p>
        </p:txBody>
      </p:sp>
      <p:grpSp>
        <p:nvGrpSpPr>
          <p:cNvPr id="375" name="Google Shape;375;g9fec1acc8d_0_364"/>
          <p:cNvGrpSpPr/>
          <p:nvPr/>
        </p:nvGrpSpPr>
        <p:grpSpPr>
          <a:xfrm>
            <a:off x="0" y="0"/>
            <a:ext cx="791004" cy="791004"/>
            <a:chOff x="0" y="0"/>
            <a:chExt cx="791004" cy="791004"/>
          </a:xfrm>
        </p:grpSpPr>
        <p:sp>
          <p:nvSpPr>
            <p:cNvPr id="376" name="Google Shape;376;g9fec1acc8d_0_364"/>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77" name="Google Shape;377;g9fec1acc8d_0_364"/>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78" name="Google Shape;378;g9fec1acc8d_0_364"/>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79" name="Google Shape;379;g9fec1acc8d_0_364"/>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80" name="Google Shape;380;g9fec1acc8d_0_364"/>
          <p:cNvGrpSpPr/>
          <p:nvPr/>
        </p:nvGrpSpPr>
        <p:grpSpPr>
          <a:xfrm>
            <a:off x="8460432" y="4299942"/>
            <a:ext cx="500394" cy="640276"/>
            <a:chOff x="8460432" y="4299942"/>
            <a:chExt cx="500394" cy="640276"/>
          </a:xfrm>
        </p:grpSpPr>
        <p:sp>
          <p:nvSpPr>
            <p:cNvPr id="381" name="Google Shape;381;g9fec1acc8d_0_364"/>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82" name="Google Shape;382;g9fec1acc8d_0_364"/>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83" name="Google Shape;383;g9fec1acc8d_0_364"/>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84" name="Google Shape;384;g9fec1acc8d_0_364"/>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85" name="Google Shape;385;g9fec1acc8d_0_364"/>
          <p:cNvSpPr/>
          <p:nvPr/>
        </p:nvSpPr>
        <p:spPr>
          <a:xfrm>
            <a:off x="889248" y="875496"/>
            <a:ext cx="3134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ltLang="zh-TW"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 </a:t>
            </a:r>
            <a:r>
              <a:rPr lang="en-US" sz="2000" b="0" i="0" u="none" strike="noStrike" cap="none" dirty="0" err="1" smtClean="0">
                <a:solidFill>
                  <a:srgbClr val="0070C0"/>
                </a:solidFill>
                <a:latin typeface="Microsoft JhengHei"/>
                <a:ea typeface="Microsoft JhengHei"/>
                <a:cs typeface="Microsoft JhengHei"/>
                <a:sym typeface="Microsoft JhengHei"/>
              </a:rPr>
              <a:t>圖層設定</a:t>
            </a:r>
            <a:endParaRPr sz="1400" b="0" i="0" u="none" strike="noStrike" cap="none" dirty="0">
              <a:solidFill>
                <a:srgbClr val="000000"/>
              </a:solidFill>
              <a:latin typeface="Arial"/>
              <a:ea typeface="Arial"/>
              <a:cs typeface="Arial"/>
              <a:sym typeface="Arial"/>
            </a:endParaRPr>
          </a:p>
        </p:txBody>
      </p:sp>
      <p:sp>
        <p:nvSpPr>
          <p:cNvPr id="386" name="Google Shape;386;g9fec1acc8d_0_364"/>
          <p:cNvSpPr/>
          <p:nvPr/>
        </p:nvSpPr>
        <p:spPr>
          <a:xfrm>
            <a:off x="889248" y="1474911"/>
            <a:ext cx="7639542"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Microsoft JhengHei"/>
                <a:ea typeface="Microsoft JhengHei"/>
                <a:cs typeface="Microsoft JhengHei"/>
                <a:sym typeface="Microsoft JhengHei"/>
              </a:rPr>
              <a:t>1.當要在同一個平面上貼多張Texture時</a:t>
            </a: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Microsoft JhengHei"/>
                <a:ea typeface="Microsoft JhengHei"/>
                <a:cs typeface="Microsoft JhengHei"/>
                <a:sym typeface="Microsoft JhengHei"/>
              </a:rPr>
              <a:t>2.當Texture有多種型態時 (Cube Map </a:t>
            </a:r>
            <a:r>
              <a:rPr lang="en-US" sz="1800" b="0" i="0" u="none" strike="noStrike" cap="none" dirty="0" err="1">
                <a:solidFill>
                  <a:srgbClr val="000000"/>
                </a:solidFill>
                <a:latin typeface="Microsoft JhengHei"/>
                <a:ea typeface="Microsoft JhengHei"/>
                <a:cs typeface="Microsoft JhengHei"/>
                <a:sym typeface="Microsoft JhengHei"/>
              </a:rPr>
              <a:t>Texture、一般Texture</a:t>
            </a:r>
            <a:r>
              <a:rPr lang="en-US" sz="1800" b="0" i="0" u="none" strike="noStrike" cap="none" dirty="0">
                <a:solidFill>
                  <a:srgbClr val="000000"/>
                </a:solidFill>
                <a:latin typeface="Microsoft JhengHei"/>
                <a:ea typeface="Microsoft JhengHei"/>
                <a:cs typeface="Microsoft JhengHei"/>
                <a:sym typeface="Microsoft JhengHei"/>
              </a:rPr>
              <a:t>... etc.)</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Microsoft JhengHei"/>
                <a:ea typeface="Microsoft JhengHei"/>
                <a:cs typeface="Microsoft JhengHei"/>
                <a:sym typeface="Microsoft JhengHei"/>
              </a:rPr>
              <a:t>OpenGL通通都是支援32個圖層</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title"/>
          </p:nvPr>
        </p:nvSpPr>
        <p:spPr>
          <a:xfrm>
            <a:off x="889247" y="195486"/>
            <a:ext cx="617723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二、多張Texture分開顯示</a:t>
            </a:r>
            <a:endParaRPr/>
          </a:p>
        </p:txBody>
      </p:sp>
      <p:grpSp>
        <p:nvGrpSpPr>
          <p:cNvPr id="392" name="Google Shape;392;p64"/>
          <p:cNvGrpSpPr/>
          <p:nvPr/>
        </p:nvGrpSpPr>
        <p:grpSpPr>
          <a:xfrm>
            <a:off x="0" y="0"/>
            <a:ext cx="791072" cy="791072"/>
            <a:chOff x="0" y="0"/>
            <a:chExt cx="791072" cy="791072"/>
          </a:xfrm>
        </p:grpSpPr>
        <p:sp>
          <p:nvSpPr>
            <p:cNvPr id="393" name="Google Shape;393;p6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94" name="Google Shape;394;p6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95" name="Google Shape;395;p6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96" name="Google Shape;396;p6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97" name="Google Shape;397;p64"/>
          <p:cNvGrpSpPr/>
          <p:nvPr/>
        </p:nvGrpSpPr>
        <p:grpSpPr>
          <a:xfrm>
            <a:off x="8460432" y="4299942"/>
            <a:ext cx="500406" cy="640288"/>
            <a:chOff x="8460432" y="4299942"/>
            <a:chExt cx="500406" cy="640288"/>
          </a:xfrm>
        </p:grpSpPr>
        <p:sp>
          <p:nvSpPr>
            <p:cNvPr id="398" name="Google Shape;398;p6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99" name="Google Shape;399;p6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00" name="Google Shape;400;p6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01" name="Google Shape;401;p6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402" name="Google Shape;402;p64"/>
          <p:cNvSpPr txBox="1"/>
          <p:nvPr/>
        </p:nvSpPr>
        <p:spPr>
          <a:xfrm>
            <a:off x="976068" y="1050673"/>
            <a:ext cx="3698345" cy="369291"/>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（一）什麼是Multiple Texture?</a:t>
            </a:r>
            <a:endParaRPr sz="1800" b="1" i="0" u="none" strike="noStrike" cap="none">
              <a:solidFill>
                <a:srgbClr val="0070C0"/>
              </a:solidFill>
              <a:latin typeface="Microsoft JhengHei"/>
              <a:ea typeface="Microsoft JhengHei"/>
              <a:cs typeface="Microsoft JhengHei"/>
              <a:sym typeface="Microsoft JhengHei"/>
            </a:endParaRPr>
          </a:p>
        </p:txBody>
      </p:sp>
      <p:sp>
        <p:nvSpPr>
          <p:cNvPr id="403" name="Google Shape;403;p64"/>
          <p:cNvSpPr/>
          <p:nvPr/>
        </p:nvSpPr>
        <p:spPr>
          <a:xfrm>
            <a:off x="976068" y="1535544"/>
            <a:ext cx="5958742" cy="646331"/>
          </a:xfrm>
          <a:prstGeom prst="rect">
            <a:avLst/>
          </a:prstGeom>
          <a:noFill/>
          <a:ln>
            <a:noFill/>
          </a:ln>
        </p:spPr>
        <p:txBody>
          <a:bodyPr spcFirstLastPara="1" wrap="square" lIns="91425" tIns="45700" rIns="91425" bIns="45700" anchor="t" anchorCtr="0">
            <a:spAutoFit/>
          </a:bodyPr>
          <a:lstStyle/>
          <a:p>
            <a:pPr marL="285750" marR="0" lvl="1"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Microsoft JhengHei"/>
                <a:ea typeface="Microsoft JhengHei"/>
                <a:cs typeface="Microsoft JhengHei"/>
                <a:sym typeface="Microsoft JhengHei"/>
              </a:rPr>
              <a:t>多張Texture分開顯示 或 輪流顯示</a:t>
            </a:r>
            <a:endParaRPr sz="1800" b="0" i="0" u="none" strike="noStrike" cap="none">
              <a:solidFill>
                <a:srgbClr val="000000"/>
              </a:solidFill>
              <a:latin typeface="Microsoft JhengHei"/>
              <a:ea typeface="Microsoft JhengHei"/>
              <a:cs typeface="Microsoft JhengHei"/>
              <a:sym typeface="Microsoft JhengHei"/>
            </a:endParaRPr>
          </a:p>
          <a:p>
            <a:pPr marL="285750" marR="0" lvl="1"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Microsoft JhengHei"/>
                <a:ea typeface="Microsoft JhengHei"/>
                <a:cs typeface="Microsoft JhengHei"/>
                <a:sym typeface="Microsoft JhengHei"/>
              </a:rPr>
              <a:t>多張Texture重疊顯示 (MultiTexture Map)</a:t>
            </a:r>
            <a:endParaRPr sz="1400" b="0" i="0" u="none" strike="noStrike" cap="none">
              <a:solidFill>
                <a:srgbClr val="000000"/>
              </a:solidFill>
              <a:latin typeface="Arial"/>
              <a:ea typeface="Arial"/>
              <a:cs typeface="Arial"/>
              <a:sym typeface="Arial"/>
            </a:endParaRPr>
          </a:p>
        </p:txBody>
      </p:sp>
      <p:grpSp>
        <p:nvGrpSpPr>
          <p:cNvPr id="404" name="Google Shape;404;p64"/>
          <p:cNvGrpSpPr/>
          <p:nvPr/>
        </p:nvGrpSpPr>
        <p:grpSpPr>
          <a:xfrm>
            <a:off x="692188" y="2892648"/>
            <a:ext cx="2191414" cy="1983102"/>
            <a:chOff x="1793049" y="3684823"/>
            <a:chExt cx="2716726" cy="2458479"/>
          </a:xfrm>
        </p:grpSpPr>
        <p:pic>
          <p:nvPicPr>
            <p:cNvPr id="405" name="Google Shape;405;p64"/>
            <p:cNvPicPr preferRelativeResize="0"/>
            <p:nvPr/>
          </p:nvPicPr>
          <p:blipFill rotWithShape="1">
            <a:blip r:embed="rId3">
              <a:alphaModFix/>
            </a:blip>
            <a:srcRect/>
            <a:stretch/>
          </p:blipFill>
          <p:spPr>
            <a:xfrm>
              <a:off x="2154113" y="3684823"/>
              <a:ext cx="1881555" cy="1911848"/>
            </a:xfrm>
            <a:prstGeom prst="rect">
              <a:avLst/>
            </a:prstGeom>
            <a:noFill/>
            <a:ln>
              <a:noFill/>
            </a:ln>
          </p:spPr>
        </p:pic>
        <p:sp>
          <p:nvSpPr>
            <p:cNvPr id="406" name="Google Shape;406;p64"/>
            <p:cNvSpPr txBox="1"/>
            <p:nvPr/>
          </p:nvSpPr>
          <p:spPr>
            <a:xfrm>
              <a:off x="1793049" y="5709631"/>
              <a:ext cx="2716726" cy="43367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多張Texture分開顯示</a:t>
              </a:r>
              <a:endParaRPr sz="1400" b="0" i="0" u="none" strike="noStrike" cap="none">
                <a:solidFill>
                  <a:srgbClr val="000000"/>
                </a:solidFill>
                <a:latin typeface="Arial"/>
                <a:ea typeface="Arial"/>
                <a:cs typeface="Arial"/>
                <a:sym typeface="Arial"/>
              </a:endParaRPr>
            </a:p>
          </p:txBody>
        </p:sp>
      </p:grpSp>
      <p:grpSp>
        <p:nvGrpSpPr>
          <p:cNvPr id="407" name="Google Shape;407;p64"/>
          <p:cNvGrpSpPr/>
          <p:nvPr/>
        </p:nvGrpSpPr>
        <p:grpSpPr>
          <a:xfrm>
            <a:off x="3451228" y="2492284"/>
            <a:ext cx="4892198" cy="2339934"/>
            <a:chOff x="5952392" y="3565287"/>
            <a:chExt cx="5152291" cy="2464336"/>
          </a:xfrm>
        </p:grpSpPr>
        <p:pic>
          <p:nvPicPr>
            <p:cNvPr id="408" name="Google Shape;408;p64"/>
            <p:cNvPicPr preferRelativeResize="0"/>
            <p:nvPr/>
          </p:nvPicPr>
          <p:blipFill rotWithShape="1">
            <a:blip r:embed="rId4">
              <a:alphaModFix/>
            </a:blip>
            <a:srcRect/>
            <a:stretch/>
          </p:blipFill>
          <p:spPr>
            <a:xfrm>
              <a:off x="6353604" y="4053254"/>
              <a:ext cx="1941754" cy="1317869"/>
            </a:xfrm>
            <a:prstGeom prst="rect">
              <a:avLst/>
            </a:prstGeom>
            <a:noFill/>
            <a:ln>
              <a:noFill/>
            </a:ln>
          </p:spPr>
        </p:pic>
        <p:pic>
          <p:nvPicPr>
            <p:cNvPr id="409" name="Google Shape;409;p64"/>
            <p:cNvPicPr preferRelativeResize="0"/>
            <p:nvPr/>
          </p:nvPicPr>
          <p:blipFill rotWithShape="1">
            <a:blip r:embed="rId5">
              <a:alphaModFix/>
            </a:blip>
            <a:srcRect/>
            <a:stretch/>
          </p:blipFill>
          <p:spPr>
            <a:xfrm>
              <a:off x="8678921" y="3565287"/>
              <a:ext cx="1935635" cy="1799261"/>
            </a:xfrm>
            <a:prstGeom prst="rect">
              <a:avLst/>
            </a:prstGeom>
            <a:noFill/>
            <a:ln>
              <a:noFill/>
            </a:ln>
          </p:spPr>
        </p:pic>
        <p:pic>
          <p:nvPicPr>
            <p:cNvPr id="410" name="Google Shape;410;p64"/>
            <p:cNvPicPr preferRelativeResize="0"/>
            <p:nvPr/>
          </p:nvPicPr>
          <p:blipFill rotWithShape="1">
            <a:blip r:embed="rId6">
              <a:alphaModFix/>
            </a:blip>
            <a:srcRect r="56302" b="55627"/>
            <a:stretch/>
          </p:blipFill>
          <p:spPr>
            <a:xfrm>
              <a:off x="8678921" y="3571862"/>
              <a:ext cx="1935635" cy="1799261"/>
            </a:xfrm>
            <a:prstGeom prst="rect">
              <a:avLst/>
            </a:prstGeom>
            <a:noFill/>
            <a:ln>
              <a:noFill/>
            </a:ln>
          </p:spPr>
        </p:pic>
        <p:pic>
          <p:nvPicPr>
            <p:cNvPr id="411" name="Google Shape;411;p64"/>
            <p:cNvPicPr preferRelativeResize="0"/>
            <p:nvPr/>
          </p:nvPicPr>
          <p:blipFill rotWithShape="1">
            <a:blip r:embed="rId7">
              <a:alphaModFix/>
            </a:blip>
            <a:srcRect/>
            <a:stretch/>
          </p:blipFill>
          <p:spPr>
            <a:xfrm>
              <a:off x="8679231" y="3571862"/>
              <a:ext cx="1935633" cy="1799261"/>
            </a:xfrm>
            <a:prstGeom prst="rect">
              <a:avLst/>
            </a:prstGeom>
            <a:noFill/>
            <a:ln>
              <a:noFill/>
            </a:ln>
          </p:spPr>
        </p:pic>
        <p:sp>
          <p:nvSpPr>
            <p:cNvPr id="412" name="Google Shape;412;p64"/>
            <p:cNvSpPr txBox="1"/>
            <p:nvPr/>
          </p:nvSpPr>
          <p:spPr>
            <a:xfrm>
              <a:off x="5952392" y="5721846"/>
              <a:ext cx="5152291" cy="307777"/>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多張Texture重疊顯示 (MultiTexture Map)</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5"/>
          <p:cNvSpPr txBox="1">
            <a:spLocks noGrp="1"/>
          </p:cNvSpPr>
          <p:nvPr>
            <p:ph type="title"/>
          </p:nvPr>
        </p:nvSpPr>
        <p:spPr>
          <a:xfrm>
            <a:off x="889247" y="195486"/>
            <a:ext cx="617723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dirty="0" err="1">
                <a:solidFill>
                  <a:srgbClr val="002060"/>
                </a:solidFill>
              </a:rPr>
              <a:t>二、多張Texture分開顯示</a:t>
            </a:r>
            <a:endParaRPr dirty="0"/>
          </a:p>
        </p:txBody>
      </p:sp>
      <p:grpSp>
        <p:nvGrpSpPr>
          <p:cNvPr id="418" name="Google Shape;418;p65"/>
          <p:cNvGrpSpPr/>
          <p:nvPr/>
        </p:nvGrpSpPr>
        <p:grpSpPr>
          <a:xfrm>
            <a:off x="0" y="0"/>
            <a:ext cx="791072" cy="791072"/>
            <a:chOff x="0" y="0"/>
            <a:chExt cx="791072" cy="791072"/>
          </a:xfrm>
        </p:grpSpPr>
        <p:sp>
          <p:nvSpPr>
            <p:cNvPr id="419" name="Google Shape;419;p6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20" name="Google Shape;420;p6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21" name="Google Shape;421;p6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22" name="Google Shape;422;p6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23" name="Google Shape;423;p65"/>
          <p:cNvGrpSpPr/>
          <p:nvPr/>
        </p:nvGrpSpPr>
        <p:grpSpPr>
          <a:xfrm>
            <a:off x="8460432" y="4299942"/>
            <a:ext cx="500406" cy="640288"/>
            <a:chOff x="8460432" y="4299942"/>
            <a:chExt cx="500406" cy="640288"/>
          </a:xfrm>
        </p:grpSpPr>
        <p:sp>
          <p:nvSpPr>
            <p:cNvPr id="424" name="Google Shape;424;p6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25" name="Google Shape;425;p6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26" name="Google Shape;426;p6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27" name="Google Shape;427;p6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428" name="Google Shape;428;p65"/>
          <p:cNvSpPr txBox="1"/>
          <p:nvPr/>
        </p:nvSpPr>
        <p:spPr>
          <a:xfrm>
            <a:off x="976068" y="1050673"/>
            <a:ext cx="3698345" cy="369291"/>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（二）Multiple Texture的方法</a:t>
            </a:r>
            <a:endParaRPr sz="1800" b="1" i="0" u="none" strike="noStrike" cap="none">
              <a:solidFill>
                <a:srgbClr val="0070C0"/>
              </a:solidFill>
              <a:latin typeface="Microsoft JhengHei"/>
              <a:ea typeface="Microsoft JhengHei"/>
              <a:cs typeface="Microsoft JhengHei"/>
              <a:sym typeface="Microsoft JhengHei"/>
            </a:endParaRPr>
          </a:p>
        </p:txBody>
      </p:sp>
      <p:sp>
        <p:nvSpPr>
          <p:cNvPr id="429" name="Google Shape;429;p65"/>
          <p:cNvSpPr txBox="1"/>
          <p:nvPr/>
        </p:nvSpPr>
        <p:spPr>
          <a:xfrm>
            <a:off x="976069" y="1709041"/>
            <a:ext cx="889308" cy="369291"/>
          </a:xfrm>
          <a:prstGeom prst="rect">
            <a:avLst/>
          </a:prstGeom>
          <a:solidFill>
            <a:srgbClr val="F2DAD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C00000"/>
                </a:solidFill>
                <a:latin typeface="Microsoft JhengHei"/>
                <a:ea typeface="Microsoft JhengHei"/>
                <a:cs typeface="Microsoft JhengHei"/>
                <a:sym typeface="Microsoft JhengHei"/>
              </a:rPr>
              <a:t>方法1</a:t>
            </a:r>
            <a:endParaRPr sz="1800" b="1" i="0" u="none" strike="noStrike" cap="none">
              <a:solidFill>
                <a:srgbClr val="C00000"/>
              </a:solidFill>
              <a:latin typeface="Microsoft JhengHei"/>
              <a:ea typeface="Microsoft JhengHei"/>
              <a:cs typeface="Microsoft JhengHei"/>
              <a:sym typeface="Microsoft JhengHei"/>
            </a:endParaRPr>
          </a:p>
        </p:txBody>
      </p:sp>
      <p:sp>
        <p:nvSpPr>
          <p:cNvPr id="430" name="Google Shape;430;p65"/>
          <p:cNvSpPr txBox="1"/>
          <p:nvPr/>
        </p:nvSpPr>
        <p:spPr>
          <a:xfrm>
            <a:off x="976069" y="3133739"/>
            <a:ext cx="889308" cy="369291"/>
          </a:xfrm>
          <a:prstGeom prst="rect">
            <a:avLst/>
          </a:prstGeom>
          <a:solidFill>
            <a:srgbClr val="E5DFE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7030A0"/>
                </a:solidFill>
                <a:latin typeface="Microsoft JhengHei"/>
                <a:ea typeface="Microsoft JhengHei"/>
                <a:cs typeface="Microsoft JhengHei"/>
                <a:sym typeface="Microsoft JhengHei"/>
              </a:rPr>
              <a:t>方法2</a:t>
            </a:r>
            <a:endParaRPr sz="1800" b="1" i="0" u="none" strike="noStrike" cap="none">
              <a:solidFill>
                <a:srgbClr val="7030A0"/>
              </a:solidFill>
              <a:latin typeface="Microsoft JhengHei"/>
              <a:ea typeface="Microsoft JhengHei"/>
              <a:cs typeface="Microsoft JhengHei"/>
              <a:sym typeface="Microsoft JhengHei"/>
            </a:endParaRPr>
          </a:p>
        </p:txBody>
      </p:sp>
      <p:sp>
        <p:nvSpPr>
          <p:cNvPr id="431" name="Google Shape;431;p65"/>
          <p:cNvSpPr/>
          <p:nvPr/>
        </p:nvSpPr>
        <p:spPr>
          <a:xfrm>
            <a:off x="1865376" y="1709041"/>
            <a:ext cx="6595055" cy="6463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Microsoft JhengHei"/>
                <a:ea typeface="Microsoft JhengHei"/>
                <a:cs typeface="Microsoft JhengHei"/>
                <a:sym typeface="Microsoft JhengHei"/>
              </a:rPr>
              <a:t>分配多個Texture Buffer，分別儲存</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Microsoft JhengHei"/>
                <a:ea typeface="Microsoft JhengHei"/>
                <a:cs typeface="Microsoft JhengHei"/>
                <a:sym typeface="Microsoft JhengHei"/>
              </a:rPr>
              <a:t>較快速、但用到的Buffer空間相對大 (空間換時間演算法)</a:t>
            </a:r>
            <a:endParaRPr sz="1400" b="0" i="0" u="none" strike="noStrike" cap="none">
              <a:solidFill>
                <a:srgbClr val="000000"/>
              </a:solidFill>
              <a:latin typeface="Arial"/>
              <a:ea typeface="Arial"/>
              <a:cs typeface="Arial"/>
              <a:sym typeface="Arial"/>
            </a:endParaRPr>
          </a:p>
        </p:txBody>
      </p:sp>
      <p:sp>
        <p:nvSpPr>
          <p:cNvPr id="432" name="Google Shape;432;p65"/>
          <p:cNvSpPr/>
          <p:nvPr/>
        </p:nvSpPr>
        <p:spPr>
          <a:xfrm>
            <a:off x="1865376" y="3133739"/>
            <a:ext cx="5855818" cy="6463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Microsoft JhengHei"/>
                <a:ea typeface="Microsoft JhengHei"/>
                <a:cs typeface="Microsoft JhengHei"/>
                <a:sym typeface="Microsoft JhengHei"/>
              </a:rPr>
              <a:t>分配1個Texture Buffer ，使用前更新成所需圖像</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Microsoft JhengHei"/>
                <a:ea typeface="Microsoft JhengHei"/>
                <a:cs typeface="Microsoft JhengHei"/>
                <a:sym typeface="Microsoft JhengHei"/>
              </a:rPr>
              <a:t>較慢速、但很節省Buffer空間 (時間換空間演算法)</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 descr="D:\Downloads\webgl2_工作區域 1 複本.jpg"/>
          <p:cNvPicPr preferRelativeResize="0"/>
          <p:nvPr/>
        </p:nvPicPr>
        <p:blipFill rotWithShape="1">
          <a:blip r:embed="rId3">
            <a:alphaModFix/>
          </a:blip>
          <a:srcRect/>
          <a:stretch/>
        </p:blipFill>
        <p:spPr>
          <a:xfrm>
            <a:off x="0" y="-20538"/>
            <a:ext cx="9144000" cy="5148263"/>
          </a:xfrm>
          <a:prstGeom prst="rect">
            <a:avLst/>
          </a:prstGeom>
          <a:noFill/>
          <a:ln>
            <a:noFill/>
          </a:ln>
        </p:spPr>
      </p:pic>
      <p:sp>
        <p:nvSpPr>
          <p:cNvPr id="107" name="Google Shape;107;p2"/>
          <p:cNvSpPr txBox="1">
            <a:spLocks noGrp="1"/>
          </p:cNvSpPr>
          <p:nvPr>
            <p:ph type="title"/>
          </p:nvPr>
        </p:nvSpPr>
        <p:spPr>
          <a:xfrm>
            <a:off x="889248" y="123478"/>
            <a:ext cx="5626968"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Font typeface="Microsoft JhengHei"/>
              <a:buNone/>
            </a:pPr>
            <a:r>
              <a:rPr lang="en-US" sz="4000">
                <a:solidFill>
                  <a:srgbClr val="002060"/>
                </a:solidFill>
              </a:rPr>
              <a:t>Outline</a:t>
            </a:r>
            <a:endParaRPr sz="4000">
              <a:solidFill>
                <a:srgbClr val="002060"/>
              </a:solidFill>
            </a:endParaRPr>
          </a:p>
        </p:txBody>
      </p:sp>
      <p:sp>
        <p:nvSpPr>
          <p:cNvPr id="108" name="Google Shape;108;p2"/>
          <p:cNvSpPr/>
          <p:nvPr/>
        </p:nvSpPr>
        <p:spPr>
          <a:xfrm>
            <a:off x="247395" y="2797678"/>
            <a:ext cx="3546648"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 貳、Multiple Texture</a:t>
            </a: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380680" y="3373742"/>
            <a:ext cx="4339960" cy="1323399"/>
          </a:xfrm>
          <a:prstGeom prst="rect">
            <a:avLst/>
          </a:prstGeom>
          <a:noFill/>
          <a:ln>
            <a:noFill/>
          </a:ln>
        </p:spPr>
        <p:txBody>
          <a:bodyPr spcFirstLastPara="1" wrap="square" lIns="91425" tIns="45700" rIns="91425" bIns="45700" anchor="t" anchorCtr="0">
            <a:spAutoFit/>
          </a:bodyPr>
          <a:lstStyle/>
          <a:p>
            <a:pPr lvl="0">
              <a:buSzPts val="2000"/>
            </a:pPr>
            <a:r>
              <a:rPr lang="zh-TW" altLang="en-US" sz="2000" dirty="0">
                <a:solidFill>
                  <a:schemeClr val="dk1"/>
                </a:solidFill>
                <a:latin typeface="Microsoft JhengHei"/>
                <a:ea typeface="Microsoft JhengHei"/>
                <a:cs typeface="Microsoft JhengHei"/>
                <a:sym typeface="Microsoft JhengHei"/>
              </a:rPr>
              <a:t>一、多張</a:t>
            </a:r>
            <a:r>
              <a:rPr lang="en-US" sz="2000" dirty="0">
                <a:solidFill>
                  <a:schemeClr val="dk1"/>
                </a:solidFill>
                <a:latin typeface="Microsoft JhengHei"/>
                <a:ea typeface="Microsoft JhengHei"/>
                <a:cs typeface="Microsoft JhengHei"/>
                <a:sym typeface="Microsoft JhengHei"/>
              </a:rPr>
              <a:t>Texture</a:t>
            </a:r>
            <a:r>
              <a:rPr lang="zh-TW" altLang="en-US" sz="2000" dirty="0">
                <a:solidFill>
                  <a:schemeClr val="dk1"/>
                </a:solidFill>
                <a:latin typeface="Microsoft JhengHei"/>
                <a:ea typeface="Microsoft JhengHei"/>
                <a:cs typeface="Microsoft JhengHei"/>
                <a:sym typeface="Microsoft JhengHei"/>
              </a:rPr>
              <a:t>使用時機</a:t>
            </a:r>
          </a:p>
          <a:p>
            <a:pPr lvl="0">
              <a:buSzPts val="2000"/>
            </a:pPr>
            <a:r>
              <a:rPr lang="zh-TW" altLang="en-US" sz="2000" dirty="0">
                <a:solidFill>
                  <a:schemeClr val="dk1"/>
                </a:solidFill>
                <a:latin typeface="Microsoft JhengHei"/>
                <a:ea typeface="Microsoft JhengHei"/>
                <a:cs typeface="Microsoft JhengHei"/>
                <a:sym typeface="Microsoft JhengHei"/>
              </a:rPr>
              <a:t>二、多張</a:t>
            </a:r>
            <a:r>
              <a:rPr lang="en-US" sz="2000" dirty="0">
                <a:solidFill>
                  <a:schemeClr val="dk1"/>
                </a:solidFill>
                <a:latin typeface="Microsoft JhengHei"/>
                <a:ea typeface="Microsoft JhengHei"/>
                <a:cs typeface="Microsoft JhengHei"/>
                <a:sym typeface="Microsoft JhengHei"/>
              </a:rPr>
              <a:t>Texture</a:t>
            </a:r>
            <a:r>
              <a:rPr lang="zh-TW" altLang="en-US" sz="2000" dirty="0">
                <a:solidFill>
                  <a:schemeClr val="dk1"/>
                </a:solidFill>
                <a:latin typeface="Microsoft JhengHei"/>
                <a:ea typeface="Microsoft JhengHei"/>
                <a:cs typeface="Microsoft JhengHei"/>
                <a:sym typeface="Microsoft JhengHei"/>
              </a:rPr>
              <a:t>分開顯示</a:t>
            </a:r>
          </a:p>
          <a:p>
            <a:pPr lvl="0">
              <a:buSzPts val="2000"/>
            </a:pPr>
            <a:r>
              <a:rPr lang="zh-TW" altLang="en-US" sz="2000" dirty="0">
                <a:solidFill>
                  <a:schemeClr val="dk1"/>
                </a:solidFill>
                <a:latin typeface="Microsoft JhengHei"/>
                <a:ea typeface="Microsoft JhengHei"/>
                <a:cs typeface="Microsoft JhengHei"/>
                <a:sym typeface="Microsoft JhengHei"/>
              </a:rPr>
              <a:t>三、多張</a:t>
            </a:r>
            <a:r>
              <a:rPr lang="en-US" sz="2000" dirty="0">
                <a:solidFill>
                  <a:schemeClr val="dk1"/>
                </a:solidFill>
                <a:latin typeface="Microsoft JhengHei"/>
                <a:ea typeface="Microsoft JhengHei"/>
                <a:cs typeface="Microsoft JhengHei"/>
                <a:sym typeface="Microsoft JhengHei"/>
              </a:rPr>
              <a:t>Texture</a:t>
            </a:r>
            <a:r>
              <a:rPr lang="zh-TW" altLang="en-US" sz="2000" dirty="0">
                <a:solidFill>
                  <a:schemeClr val="dk1"/>
                </a:solidFill>
                <a:latin typeface="Microsoft JhengHei"/>
                <a:ea typeface="Microsoft JhengHei"/>
                <a:cs typeface="Microsoft JhengHei"/>
                <a:sym typeface="Microsoft JhengHei"/>
              </a:rPr>
              <a:t>重疊顯示 </a:t>
            </a:r>
            <a:r>
              <a:rPr lang="en-US" altLang="zh-TW" sz="2000" dirty="0">
                <a:solidFill>
                  <a:schemeClr val="dk1"/>
                </a:solidFill>
                <a:latin typeface="Microsoft JhengHei"/>
                <a:ea typeface="Microsoft JhengHei"/>
                <a:cs typeface="Microsoft JhengHei"/>
                <a:sym typeface="Microsoft JhengHei"/>
              </a:rPr>
              <a:t>(</a:t>
            </a:r>
            <a:r>
              <a:rPr lang="en-US" sz="2000" dirty="0" err="1">
                <a:solidFill>
                  <a:schemeClr val="dk1"/>
                </a:solidFill>
                <a:latin typeface="Microsoft JhengHei"/>
                <a:ea typeface="Microsoft JhengHei"/>
                <a:cs typeface="Microsoft JhengHei"/>
                <a:sym typeface="Microsoft JhengHei"/>
              </a:rPr>
              <a:t>MultiTexture</a:t>
            </a:r>
            <a:r>
              <a:rPr lang="en-US" sz="2000" dirty="0">
                <a:solidFill>
                  <a:schemeClr val="dk1"/>
                </a:solidFill>
                <a:latin typeface="Microsoft JhengHei"/>
                <a:ea typeface="Microsoft JhengHei"/>
                <a:cs typeface="Microsoft JhengHei"/>
                <a:sym typeface="Microsoft JhengHei"/>
              </a:rPr>
              <a:t> Map)</a:t>
            </a:r>
          </a:p>
        </p:txBody>
      </p:sp>
      <p:sp>
        <p:nvSpPr>
          <p:cNvPr id="110" name="Google Shape;110;p2"/>
          <p:cNvSpPr/>
          <p:nvPr/>
        </p:nvSpPr>
        <p:spPr>
          <a:xfrm>
            <a:off x="247395" y="1203598"/>
            <a:ext cx="3546648"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壹、Texture作為背景</a:t>
            </a:r>
            <a:endParaRPr sz="2400" b="1" i="0" u="none" strike="noStrike" cap="none">
              <a:solidFill>
                <a:srgbClr val="366092"/>
              </a:solidFill>
              <a:latin typeface="Microsoft JhengHei"/>
              <a:ea typeface="Microsoft JhengHei"/>
              <a:cs typeface="Microsoft JhengHei"/>
              <a:sym typeface="Microsoft JhengHei"/>
            </a:endParaRPr>
          </a:p>
        </p:txBody>
      </p:sp>
      <p:sp>
        <p:nvSpPr>
          <p:cNvPr id="111" name="Google Shape;111;p2"/>
          <p:cNvSpPr/>
          <p:nvPr/>
        </p:nvSpPr>
        <p:spPr>
          <a:xfrm>
            <a:off x="380679" y="1779662"/>
            <a:ext cx="4124163" cy="707846"/>
          </a:xfrm>
          <a:prstGeom prst="rect">
            <a:avLst/>
          </a:prstGeom>
          <a:noFill/>
          <a:ln>
            <a:noFill/>
          </a:ln>
        </p:spPr>
        <p:txBody>
          <a:bodyPr spcFirstLastPara="1" wrap="square" lIns="91425" tIns="45700" rIns="91425" bIns="45700" anchor="t" anchorCtr="0">
            <a:spAutoFit/>
          </a:bodyPr>
          <a:lstStyle/>
          <a:p>
            <a:pPr lvl="0">
              <a:buSzPts val="2000"/>
            </a:pPr>
            <a:r>
              <a:rPr lang="zh-TW" altLang="en-US" sz="2000" dirty="0">
                <a:solidFill>
                  <a:schemeClr val="dk1"/>
                </a:solidFill>
                <a:latin typeface="Microsoft JhengHei"/>
                <a:ea typeface="Microsoft JhengHei"/>
                <a:cs typeface="Microsoft JhengHei"/>
                <a:sym typeface="Microsoft JhengHei"/>
              </a:rPr>
              <a:t>一、把 </a:t>
            </a:r>
            <a:r>
              <a:rPr lang="en-US" sz="2000" dirty="0">
                <a:solidFill>
                  <a:schemeClr val="dk1"/>
                </a:solidFill>
                <a:latin typeface="Microsoft JhengHei"/>
                <a:ea typeface="Microsoft JhengHei"/>
                <a:cs typeface="Microsoft JhengHei"/>
                <a:sym typeface="Microsoft JhengHei"/>
              </a:rPr>
              <a:t>Texture</a:t>
            </a:r>
            <a:r>
              <a:rPr lang="zh-TW" altLang="en-US" sz="2000" dirty="0">
                <a:solidFill>
                  <a:schemeClr val="dk1"/>
                </a:solidFill>
                <a:latin typeface="Microsoft JhengHei"/>
                <a:ea typeface="Microsoft JhengHei"/>
                <a:cs typeface="Microsoft JhengHei"/>
                <a:sym typeface="Microsoft JhengHei"/>
              </a:rPr>
              <a:t>貼在無窮遠處</a:t>
            </a:r>
          </a:p>
          <a:p>
            <a:pPr lvl="0">
              <a:buSzPts val="2000"/>
            </a:pPr>
            <a:r>
              <a:rPr lang="zh-TW" altLang="en-US" sz="2000" dirty="0">
                <a:solidFill>
                  <a:schemeClr val="dk1"/>
                </a:solidFill>
                <a:latin typeface="Microsoft JhengHei"/>
                <a:ea typeface="Microsoft JhengHei"/>
                <a:cs typeface="Microsoft JhengHei"/>
                <a:sym typeface="Microsoft JhengHei"/>
              </a:rPr>
              <a:t>二、相關</a:t>
            </a:r>
            <a:r>
              <a:rPr lang="en-US" sz="2000" dirty="0">
                <a:solidFill>
                  <a:schemeClr val="dk1"/>
                </a:solidFill>
                <a:latin typeface="Microsoft JhengHei"/>
                <a:ea typeface="Microsoft JhengHei"/>
                <a:cs typeface="Microsoft JhengHei"/>
                <a:sym typeface="Microsoft JhengHei"/>
              </a:rPr>
              <a:t>function</a:t>
            </a:r>
          </a:p>
        </p:txBody>
      </p:sp>
      <p:sp>
        <p:nvSpPr>
          <p:cNvPr id="112" name="Google Shape;112;p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113" name="Google Shape;113;p2"/>
          <p:cNvSpPr/>
          <p:nvPr/>
        </p:nvSpPr>
        <p:spPr>
          <a:xfrm>
            <a:off x="4224428" y="1203598"/>
            <a:ext cx="3118816"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2400"/>
            </a:pPr>
            <a:r>
              <a:rPr lang="en-US" sz="2400" b="1" i="0" u="none" strike="noStrike" cap="none" dirty="0">
                <a:solidFill>
                  <a:srgbClr val="366092"/>
                </a:solidFill>
                <a:latin typeface="Microsoft JhengHei"/>
                <a:ea typeface="Microsoft JhengHei"/>
                <a:cs typeface="Microsoft JhengHei"/>
                <a:sym typeface="Microsoft JhengHei"/>
              </a:rPr>
              <a:t> </a:t>
            </a:r>
            <a:r>
              <a:rPr lang="en-US" sz="2400" b="1" i="0" u="none" strike="noStrike" cap="none" dirty="0" err="1">
                <a:solidFill>
                  <a:srgbClr val="366092"/>
                </a:solidFill>
                <a:latin typeface="Microsoft JhengHei"/>
                <a:ea typeface="Microsoft JhengHei"/>
                <a:cs typeface="Microsoft JhengHei"/>
                <a:sym typeface="Microsoft JhengHei"/>
              </a:rPr>
              <a:t>參</a:t>
            </a:r>
            <a:r>
              <a:rPr lang="en-US" sz="2400" b="1" i="0" u="none" strike="noStrike" cap="none" dirty="0" err="1" smtClean="0">
                <a:solidFill>
                  <a:srgbClr val="366092"/>
                </a:solidFill>
                <a:latin typeface="Microsoft JhengHei"/>
                <a:ea typeface="Microsoft JhengHei"/>
                <a:cs typeface="Microsoft JhengHei"/>
                <a:sym typeface="Microsoft JhengHei"/>
              </a:rPr>
              <a:t>、</a:t>
            </a:r>
            <a:r>
              <a:rPr lang="en-US" altLang="zh-TW" sz="2400" b="1" dirty="0" err="1">
                <a:solidFill>
                  <a:srgbClr val="366092"/>
                </a:solidFill>
                <a:latin typeface="Microsoft JhengHei"/>
                <a:ea typeface="Microsoft JhengHei"/>
                <a:cs typeface="Microsoft JhengHei"/>
                <a:sym typeface="Microsoft JhengHei"/>
              </a:rPr>
              <a:t>Alpha</a:t>
            </a:r>
            <a:r>
              <a:rPr lang="en-US" altLang="zh-TW" sz="2400" b="1" dirty="0">
                <a:solidFill>
                  <a:srgbClr val="366092"/>
                </a:solidFill>
                <a:latin typeface="Microsoft JhengHei"/>
                <a:ea typeface="Microsoft JhengHei"/>
                <a:cs typeface="Microsoft JhengHei"/>
                <a:sym typeface="Microsoft JhengHei"/>
              </a:rPr>
              <a:t> </a:t>
            </a:r>
            <a:r>
              <a:rPr lang="en-US" altLang="zh-TW" sz="2400" b="1" dirty="0" smtClean="0">
                <a:solidFill>
                  <a:srgbClr val="366092"/>
                </a:solidFill>
                <a:latin typeface="Microsoft JhengHei"/>
                <a:ea typeface="Microsoft JhengHei"/>
                <a:cs typeface="Microsoft JhengHei"/>
                <a:sym typeface="Microsoft JhengHei"/>
              </a:rPr>
              <a:t>Testing</a:t>
            </a:r>
            <a:endParaRPr lang="en-US" altLang="zh-TW" dirty="0"/>
          </a:p>
        </p:txBody>
      </p:sp>
      <p:sp>
        <p:nvSpPr>
          <p:cNvPr id="114" name="Google Shape;114;p2"/>
          <p:cNvSpPr/>
          <p:nvPr/>
        </p:nvSpPr>
        <p:spPr>
          <a:xfrm>
            <a:off x="4542741" y="3369930"/>
            <a:ext cx="2939956"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Microsoft JhengHei"/>
                <a:ea typeface="Microsoft JhengHei"/>
                <a:cs typeface="Microsoft JhengHei"/>
                <a:sym typeface="Microsoft JhengHei"/>
              </a:rPr>
              <a:t>一、Blending簡介</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Microsoft JhengHei"/>
                <a:ea typeface="Microsoft JhengHei"/>
                <a:cs typeface="Microsoft JhengHei"/>
                <a:sym typeface="Microsoft JhengHei"/>
              </a:rPr>
              <a:t>二、Blending實做</a:t>
            </a:r>
            <a:endParaRPr sz="2000" b="0" i="0" u="none" strike="noStrike" cap="none" dirty="0">
              <a:solidFill>
                <a:schemeClr val="dk1"/>
              </a:solidFill>
              <a:latin typeface="Microsoft JhengHei"/>
              <a:ea typeface="Microsoft JhengHei"/>
              <a:cs typeface="Microsoft JhengHei"/>
              <a:sym typeface="Microsoft JhengHei"/>
            </a:endParaRPr>
          </a:p>
        </p:txBody>
      </p:sp>
      <p:sp>
        <p:nvSpPr>
          <p:cNvPr id="115" name="Google Shape;115;p2"/>
          <p:cNvSpPr/>
          <p:nvPr/>
        </p:nvSpPr>
        <p:spPr>
          <a:xfrm>
            <a:off x="4402432" y="2799746"/>
            <a:ext cx="3118816"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2400"/>
            </a:pPr>
            <a:r>
              <a:rPr lang="en-US" sz="2400" b="1" i="0" u="none" strike="noStrike" cap="none" dirty="0" err="1">
                <a:solidFill>
                  <a:srgbClr val="366092"/>
                </a:solidFill>
                <a:latin typeface="Microsoft JhengHei"/>
                <a:ea typeface="Microsoft JhengHei"/>
                <a:cs typeface="Microsoft JhengHei"/>
                <a:sym typeface="Microsoft JhengHei"/>
              </a:rPr>
              <a:t>肆</a:t>
            </a:r>
            <a:r>
              <a:rPr lang="en-US" sz="2400" b="1" i="0" u="none" strike="noStrike" cap="none" dirty="0" err="1" smtClean="0">
                <a:solidFill>
                  <a:srgbClr val="366092"/>
                </a:solidFill>
                <a:latin typeface="Microsoft JhengHei"/>
                <a:ea typeface="Microsoft JhengHei"/>
                <a:cs typeface="Microsoft JhengHei"/>
                <a:sym typeface="Microsoft JhengHei"/>
              </a:rPr>
              <a:t>、</a:t>
            </a:r>
            <a:r>
              <a:rPr lang="en-US" altLang="zh-TW" sz="2400" b="1" dirty="0" err="1" smtClean="0">
                <a:solidFill>
                  <a:srgbClr val="366092"/>
                </a:solidFill>
                <a:latin typeface="Microsoft JhengHei"/>
                <a:ea typeface="Microsoft JhengHei"/>
                <a:cs typeface="Microsoft JhengHei"/>
                <a:sym typeface="Microsoft JhengHei"/>
              </a:rPr>
              <a:t>Blending</a:t>
            </a:r>
            <a:endParaRPr lang="en-US" altLang="zh-TW" sz="2400" b="1" dirty="0">
              <a:solidFill>
                <a:srgbClr val="366092"/>
              </a:solidFill>
              <a:latin typeface="Microsoft JhengHei"/>
              <a:ea typeface="Microsoft JhengHei"/>
              <a:cs typeface="Microsoft JhengHei"/>
              <a:sym typeface="Microsoft JhengHei"/>
            </a:endParaRPr>
          </a:p>
        </p:txBody>
      </p:sp>
      <p:sp>
        <p:nvSpPr>
          <p:cNvPr id="116" name="Google Shape;116;p2"/>
          <p:cNvSpPr/>
          <p:nvPr/>
        </p:nvSpPr>
        <p:spPr>
          <a:xfrm>
            <a:off x="4542741" y="1782316"/>
            <a:ext cx="3019204"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Microsoft JhengHei"/>
                <a:ea typeface="Microsoft JhengHei"/>
                <a:cs typeface="Microsoft JhengHei"/>
                <a:sym typeface="Microsoft JhengHei"/>
              </a:rPr>
              <a:t>一、Alpha</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Testing簡介</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Microsoft JhengHei"/>
                <a:ea typeface="Microsoft JhengHei"/>
                <a:cs typeface="Microsoft JhengHei"/>
                <a:sym typeface="Microsoft JhengHei"/>
              </a:rPr>
              <a:t>二、Alpha</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Testing實做</a:t>
            </a:r>
            <a:endParaRPr sz="20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6"/>
          <p:cNvSpPr txBox="1">
            <a:spLocks noGrp="1"/>
          </p:cNvSpPr>
          <p:nvPr>
            <p:ph type="title"/>
          </p:nvPr>
        </p:nvSpPr>
        <p:spPr>
          <a:xfrm>
            <a:off x="889247" y="195486"/>
            <a:ext cx="6177235" cy="857250"/>
          </a:xfrm>
          <a:prstGeom prst="rect">
            <a:avLst/>
          </a:prstGeom>
          <a:noFill/>
          <a:ln>
            <a:noFill/>
          </a:ln>
        </p:spPr>
        <p:txBody>
          <a:bodyPr spcFirstLastPara="1" wrap="square" lIns="91425" tIns="45700" rIns="91425" bIns="45700" anchor="ctr" anchorCtr="0">
            <a:normAutofit fontScale="90000"/>
          </a:bodyPr>
          <a:lstStyle/>
          <a:p>
            <a:pPr lvl="0" algn="l">
              <a:buClr>
                <a:srgbClr val="002060"/>
              </a:buClr>
              <a:buSzPts val="4000"/>
            </a:pPr>
            <a:r>
              <a:rPr lang="en-US" altLang="zh-TW" sz="4000" b="1" dirty="0">
                <a:solidFill>
                  <a:srgbClr val="002060"/>
                </a:solidFill>
              </a:rPr>
              <a:t>二、 </a:t>
            </a:r>
            <a:r>
              <a:rPr lang="en-US" sz="4000" b="1" dirty="0" err="1" smtClean="0">
                <a:solidFill>
                  <a:srgbClr val="002060"/>
                </a:solidFill>
              </a:rPr>
              <a:t>多張</a:t>
            </a:r>
            <a:r>
              <a:rPr lang="en-US" sz="4000" b="1" dirty="0" err="1">
                <a:solidFill>
                  <a:srgbClr val="002060"/>
                </a:solidFill>
              </a:rPr>
              <a:t>Texture分開顯示</a:t>
            </a:r>
            <a:endParaRPr dirty="0"/>
          </a:p>
        </p:txBody>
      </p:sp>
      <p:grpSp>
        <p:nvGrpSpPr>
          <p:cNvPr id="438" name="Google Shape;438;p66"/>
          <p:cNvGrpSpPr/>
          <p:nvPr/>
        </p:nvGrpSpPr>
        <p:grpSpPr>
          <a:xfrm>
            <a:off x="0" y="0"/>
            <a:ext cx="791072" cy="791072"/>
            <a:chOff x="0" y="0"/>
            <a:chExt cx="791072" cy="791072"/>
          </a:xfrm>
        </p:grpSpPr>
        <p:sp>
          <p:nvSpPr>
            <p:cNvPr id="439" name="Google Shape;439;p6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40" name="Google Shape;440;p6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41" name="Google Shape;441;p6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42" name="Google Shape;442;p6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43" name="Google Shape;443;p66"/>
          <p:cNvGrpSpPr/>
          <p:nvPr/>
        </p:nvGrpSpPr>
        <p:grpSpPr>
          <a:xfrm>
            <a:off x="8460432" y="4299942"/>
            <a:ext cx="500406" cy="640288"/>
            <a:chOff x="8460432" y="4299942"/>
            <a:chExt cx="500406" cy="640288"/>
          </a:xfrm>
        </p:grpSpPr>
        <p:sp>
          <p:nvSpPr>
            <p:cNvPr id="444" name="Google Shape;444;p6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45" name="Google Shape;445;p6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46" name="Google Shape;446;p6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47" name="Google Shape;447;p6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448" name="Google Shape;448;p66"/>
          <p:cNvSpPr/>
          <p:nvPr/>
        </p:nvSpPr>
        <p:spPr>
          <a:xfrm>
            <a:off x="889248" y="875496"/>
            <a:ext cx="351450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(三)多張Texture分開顯示</a:t>
            </a:r>
            <a:endParaRPr sz="1400" b="0" i="0" u="none" strike="noStrike" cap="none">
              <a:solidFill>
                <a:srgbClr val="000000"/>
              </a:solidFill>
              <a:latin typeface="Arial"/>
              <a:ea typeface="Arial"/>
              <a:cs typeface="Arial"/>
              <a:sym typeface="Arial"/>
            </a:endParaRPr>
          </a:p>
        </p:txBody>
      </p:sp>
      <p:grpSp>
        <p:nvGrpSpPr>
          <p:cNvPr id="449" name="Google Shape;449;p66"/>
          <p:cNvGrpSpPr/>
          <p:nvPr/>
        </p:nvGrpSpPr>
        <p:grpSpPr>
          <a:xfrm>
            <a:off x="25539" y="2595320"/>
            <a:ext cx="3304014" cy="2364205"/>
            <a:chOff x="266699" y="1690687"/>
            <a:chExt cx="6269639" cy="4486275"/>
          </a:xfrm>
        </p:grpSpPr>
        <p:pic>
          <p:nvPicPr>
            <p:cNvPr id="450" name="Google Shape;450;p66"/>
            <p:cNvPicPr preferRelativeResize="0"/>
            <p:nvPr/>
          </p:nvPicPr>
          <p:blipFill rotWithShape="1">
            <a:blip r:embed="rId3">
              <a:alphaModFix/>
            </a:blip>
            <a:srcRect/>
            <a:stretch/>
          </p:blipFill>
          <p:spPr>
            <a:xfrm>
              <a:off x="266699" y="1690687"/>
              <a:ext cx="6269639" cy="4486275"/>
            </a:xfrm>
            <a:prstGeom prst="rect">
              <a:avLst/>
            </a:prstGeom>
            <a:noFill/>
            <a:ln>
              <a:noFill/>
            </a:ln>
          </p:spPr>
        </p:pic>
        <p:sp>
          <p:nvSpPr>
            <p:cNvPr id="451" name="Google Shape;451;p66"/>
            <p:cNvSpPr/>
            <p:nvPr/>
          </p:nvSpPr>
          <p:spPr>
            <a:xfrm>
              <a:off x="838199" y="2497015"/>
              <a:ext cx="2476501" cy="2837805"/>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52" name="Google Shape;452;p66"/>
          <p:cNvGrpSpPr/>
          <p:nvPr/>
        </p:nvGrpSpPr>
        <p:grpSpPr>
          <a:xfrm>
            <a:off x="3492941" y="1549198"/>
            <a:ext cx="5333486" cy="2890636"/>
            <a:chOff x="6405617" y="3727462"/>
            <a:chExt cx="5436431" cy="2946430"/>
          </a:xfrm>
        </p:grpSpPr>
        <p:pic>
          <p:nvPicPr>
            <p:cNvPr id="453" name="Google Shape;453;p66"/>
            <p:cNvPicPr preferRelativeResize="0"/>
            <p:nvPr/>
          </p:nvPicPr>
          <p:blipFill rotWithShape="1">
            <a:blip r:embed="rId4">
              <a:alphaModFix/>
            </a:blip>
            <a:srcRect/>
            <a:stretch/>
          </p:blipFill>
          <p:spPr>
            <a:xfrm>
              <a:off x="6511766" y="3727462"/>
              <a:ext cx="996393" cy="996393"/>
            </a:xfrm>
            <a:prstGeom prst="rect">
              <a:avLst/>
            </a:prstGeom>
            <a:noFill/>
            <a:ln>
              <a:noFill/>
            </a:ln>
          </p:spPr>
        </p:pic>
        <p:pic>
          <p:nvPicPr>
            <p:cNvPr id="454" name="Google Shape;454;p66"/>
            <p:cNvPicPr preferRelativeResize="0"/>
            <p:nvPr/>
          </p:nvPicPr>
          <p:blipFill rotWithShape="1">
            <a:blip r:embed="rId5">
              <a:alphaModFix/>
            </a:blip>
            <a:srcRect/>
            <a:stretch/>
          </p:blipFill>
          <p:spPr>
            <a:xfrm>
              <a:off x="7903839" y="3841480"/>
              <a:ext cx="2054668" cy="803232"/>
            </a:xfrm>
            <a:prstGeom prst="rect">
              <a:avLst/>
            </a:prstGeom>
            <a:noFill/>
            <a:ln w="9525" cap="flat" cmpd="sng">
              <a:solidFill>
                <a:schemeClr val="dk1"/>
              </a:solidFill>
              <a:prstDash val="solid"/>
              <a:round/>
              <a:headEnd type="none" w="sm" len="sm"/>
              <a:tailEnd type="none" w="sm" len="sm"/>
            </a:ln>
          </p:spPr>
        </p:pic>
        <p:pic>
          <p:nvPicPr>
            <p:cNvPr id="455" name="Google Shape;455;p66"/>
            <p:cNvPicPr preferRelativeResize="0"/>
            <p:nvPr/>
          </p:nvPicPr>
          <p:blipFill rotWithShape="1">
            <a:blip r:embed="rId6">
              <a:alphaModFix/>
            </a:blip>
            <a:srcRect/>
            <a:stretch/>
          </p:blipFill>
          <p:spPr>
            <a:xfrm>
              <a:off x="10518255" y="3783256"/>
              <a:ext cx="981670" cy="876958"/>
            </a:xfrm>
            <a:prstGeom prst="rect">
              <a:avLst/>
            </a:prstGeom>
            <a:noFill/>
            <a:ln w="9525" cap="flat" cmpd="sng">
              <a:solidFill>
                <a:schemeClr val="dk1"/>
              </a:solidFill>
              <a:prstDash val="solid"/>
              <a:round/>
              <a:headEnd type="none" w="sm" len="sm"/>
              <a:tailEnd type="none" w="sm" len="sm"/>
            </a:ln>
          </p:spPr>
        </p:pic>
        <p:pic>
          <p:nvPicPr>
            <p:cNvPr id="456" name="Google Shape;456;p66"/>
            <p:cNvPicPr preferRelativeResize="0"/>
            <p:nvPr/>
          </p:nvPicPr>
          <p:blipFill rotWithShape="1">
            <a:blip r:embed="rId7">
              <a:alphaModFix/>
            </a:blip>
            <a:srcRect/>
            <a:stretch/>
          </p:blipFill>
          <p:spPr>
            <a:xfrm>
              <a:off x="6509397" y="5335787"/>
              <a:ext cx="993139" cy="993139"/>
            </a:xfrm>
            <a:prstGeom prst="rect">
              <a:avLst/>
            </a:prstGeom>
            <a:noFill/>
            <a:ln w="9525" cap="flat" cmpd="sng">
              <a:solidFill>
                <a:schemeClr val="dk1"/>
              </a:solidFill>
              <a:prstDash val="solid"/>
              <a:round/>
              <a:headEnd type="none" w="sm" len="sm"/>
              <a:tailEnd type="none" w="sm" len="sm"/>
            </a:ln>
          </p:spPr>
        </p:pic>
        <p:pic>
          <p:nvPicPr>
            <p:cNvPr id="457" name="Google Shape;457;p66"/>
            <p:cNvPicPr preferRelativeResize="0"/>
            <p:nvPr/>
          </p:nvPicPr>
          <p:blipFill rotWithShape="1">
            <a:blip r:embed="rId8">
              <a:alphaModFix/>
            </a:blip>
            <a:srcRect/>
            <a:stretch/>
          </p:blipFill>
          <p:spPr>
            <a:xfrm>
              <a:off x="8484816" y="5334820"/>
              <a:ext cx="947997" cy="993139"/>
            </a:xfrm>
            <a:prstGeom prst="rect">
              <a:avLst/>
            </a:prstGeom>
            <a:noFill/>
            <a:ln w="9525" cap="flat" cmpd="sng">
              <a:solidFill>
                <a:schemeClr val="dk1"/>
              </a:solidFill>
              <a:prstDash val="solid"/>
              <a:round/>
              <a:headEnd type="none" w="sm" len="sm"/>
              <a:tailEnd type="none" w="sm" len="sm"/>
            </a:ln>
          </p:spPr>
        </p:pic>
        <p:pic>
          <p:nvPicPr>
            <p:cNvPr id="458" name="Google Shape;458;p66"/>
            <p:cNvPicPr preferRelativeResize="0"/>
            <p:nvPr/>
          </p:nvPicPr>
          <p:blipFill rotWithShape="1">
            <a:blip r:embed="rId9">
              <a:alphaModFix/>
            </a:blip>
            <a:srcRect/>
            <a:stretch/>
          </p:blipFill>
          <p:spPr>
            <a:xfrm>
              <a:off x="10445355" y="5344033"/>
              <a:ext cx="993139" cy="993139"/>
            </a:xfrm>
            <a:prstGeom prst="rect">
              <a:avLst/>
            </a:prstGeom>
            <a:noFill/>
            <a:ln w="9525" cap="flat" cmpd="sng">
              <a:solidFill>
                <a:schemeClr val="dk1"/>
              </a:solidFill>
              <a:prstDash val="solid"/>
              <a:round/>
              <a:headEnd type="none" w="sm" len="sm"/>
              <a:tailEnd type="none" w="sm" len="sm"/>
            </a:ln>
          </p:spPr>
        </p:pic>
        <p:sp>
          <p:nvSpPr>
            <p:cNvPr id="459" name="Google Shape;459;p66"/>
            <p:cNvSpPr txBox="1"/>
            <p:nvPr/>
          </p:nvSpPr>
          <p:spPr>
            <a:xfrm>
              <a:off x="6509294" y="4723855"/>
              <a:ext cx="99313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Igl.gif</a:t>
              </a:r>
              <a:endParaRPr sz="1400" b="0" i="0" u="none" strike="noStrike" cap="none">
                <a:solidFill>
                  <a:srgbClr val="000000"/>
                </a:solidFill>
                <a:latin typeface="Arial"/>
                <a:ea typeface="Arial"/>
                <a:cs typeface="Arial"/>
                <a:sym typeface="Arial"/>
              </a:endParaRPr>
            </a:p>
          </p:txBody>
        </p:sp>
        <p:sp>
          <p:nvSpPr>
            <p:cNvPr id="460" name="Google Shape;460;p66"/>
            <p:cNvSpPr txBox="1"/>
            <p:nvPr/>
          </p:nvSpPr>
          <p:spPr>
            <a:xfrm>
              <a:off x="7901367" y="4644712"/>
              <a:ext cx="205713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NTOU64.png</a:t>
              </a:r>
              <a:endParaRPr sz="1400" b="0" i="0" u="none" strike="noStrike" cap="none">
                <a:solidFill>
                  <a:srgbClr val="000000"/>
                </a:solidFill>
                <a:latin typeface="Arial"/>
                <a:ea typeface="Arial"/>
                <a:cs typeface="Arial"/>
                <a:sym typeface="Arial"/>
              </a:endParaRPr>
            </a:p>
          </p:txBody>
        </p:sp>
        <p:sp>
          <p:nvSpPr>
            <p:cNvPr id="461" name="Google Shape;461;p66"/>
            <p:cNvSpPr txBox="1"/>
            <p:nvPr/>
          </p:nvSpPr>
          <p:spPr>
            <a:xfrm>
              <a:off x="10286587" y="4644712"/>
              <a:ext cx="139051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ebooks.jpg</a:t>
              </a:r>
              <a:endParaRPr sz="1400" b="0" i="0" u="none" strike="noStrike" cap="none">
                <a:solidFill>
                  <a:srgbClr val="000000"/>
                </a:solidFill>
                <a:latin typeface="Arial"/>
                <a:ea typeface="Arial"/>
                <a:cs typeface="Arial"/>
                <a:sym typeface="Arial"/>
              </a:endParaRPr>
            </a:p>
          </p:txBody>
        </p:sp>
        <p:sp>
          <p:nvSpPr>
            <p:cNvPr id="462" name="Google Shape;462;p66"/>
            <p:cNvSpPr txBox="1"/>
            <p:nvPr/>
          </p:nvSpPr>
          <p:spPr>
            <a:xfrm>
              <a:off x="6405617" y="6278435"/>
              <a:ext cx="119575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NTOU.jpg</a:t>
              </a:r>
              <a:endParaRPr sz="1400" b="0" i="0" u="none" strike="noStrike" cap="none">
                <a:solidFill>
                  <a:srgbClr val="000000"/>
                </a:solidFill>
                <a:latin typeface="Arial"/>
                <a:ea typeface="Arial"/>
                <a:cs typeface="Arial"/>
                <a:sym typeface="Arial"/>
              </a:endParaRPr>
            </a:p>
          </p:txBody>
        </p:sp>
        <p:sp>
          <p:nvSpPr>
            <p:cNvPr id="463" name="Google Shape;463;p66"/>
            <p:cNvSpPr txBox="1"/>
            <p:nvPr/>
          </p:nvSpPr>
          <p:spPr>
            <a:xfrm>
              <a:off x="8081586" y="6304560"/>
              <a:ext cx="180024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ntoueecs.gif</a:t>
              </a:r>
              <a:endParaRPr sz="1400" b="0" i="0" u="none" strike="noStrike" cap="none">
                <a:solidFill>
                  <a:srgbClr val="000000"/>
                </a:solidFill>
                <a:latin typeface="Arial"/>
                <a:ea typeface="Arial"/>
                <a:cs typeface="Arial"/>
                <a:sym typeface="Arial"/>
              </a:endParaRPr>
            </a:p>
          </p:txBody>
        </p:sp>
        <p:sp>
          <p:nvSpPr>
            <p:cNvPr id="464" name="Google Shape;464;p66"/>
            <p:cNvSpPr txBox="1"/>
            <p:nvPr/>
          </p:nvSpPr>
          <p:spPr>
            <a:xfrm>
              <a:off x="10041800" y="6290912"/>
              <a:ext cx="180024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Html5-logo.png</a:t>
              </a:r>
              <a:endParaRPr sz="1400" b="0" i="0" u="none" strike="noStrike" cap="none">
                <a:solidFill>
                  <a:srgbClr val="000000"/>
                </a:solidFill>
                <a:latin typeface="Arial"/>
                <a:ea typeface="Arial"/>
                <a:cs typeface="Arial"/>
                <a:sym typeface="Arial"/>
              </a:endParaRPr>
            </a:p>
          </p:txBody>
        </p:sp>
      </p:grpSp>
      <p:sp>
        <p:nvSpPr>
          <p:cNvPr id="465" name="Google Shape;465;p66"/>
          <p:cNvSpPr txBox="1"/>
          <p:nvPr/>
        </p:nvSpPr>
        <p:spPr>
          <a:xfrm>
            <a:off x="0" y="1493404"/>
            <a:ext cx="2830982" cy="81819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先宣告陣列儲存所有要載入的圖</a:t>
            </a:r>
            <a:endParaRPr sz="1800" b="0" i="0" u="none" strike="noStrike" cap="none">
              <a:solidFill>
                <a:schemeClr val="dk1"/>
              </a:solidFill>
              <a:latin typeface="Microsoft JhengHei"/>
              <a:ea typeface="Microsoft JhengHei"/>
              <a:cs typeface="Microsoft JhengHei"/>
              <a:sym typeface="Microsoft JhengHei"/>
            </a:endParaRPr>
          </a:p>
        </p:txBody>
      </p:sp>
      <p:sp>
        <p:nvSpPr>
          <p:cNvPr id="466" name="Google Shape;466;p66"/>
          <p:cNvSpPr/>
          <p:nvPr/>
        </p:nvSpPr>
        <p:spPr>
          <a:xfrm>
            <a:off x="837" y="906233"/>
            <a:ext cx="779381" cy="369332"/>
          </a:xfrm>
          <a:prstGeom prst="rect">
            <a:avLst/>
          </a:prstGeom>
          <a:solidFill>
            <a:srgbClr val="F2DAD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Microsoft JhengHei"/>
                <a:ea typeface="Microsoft JhengHei"/>
                <a:cs typeface="Microsoft JhengHei"/>
                <a:sym typeface="Microsoft JhengHei"/>
              </a:rPr>
              <a:t>方法1</a:t>
            </a:r>
            <a:endParaRPr sz="1800" b="0" i="0" u="none" strike="noStrike" cap="none">
              <a:solidFill>
                <a:srgbClr val="C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7"/>
          <p:cNvSpPr txBox="1">
            <a:spLocks noGrp="1"/>
          </p:cNvSpPr>
          <p:nvPr>
            <p:ph type="title"/>
          </p:nvPr>
        </p:nvSpPr>
        <p:spPr>
          <a:xfrm>
            <a:off x="889247" y="195486"/>
            <a:ext cx="617723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zh-TW" altLang="en-US" sz="4000" b="1" dirty="0" smtClean="0">
                <a:solidFill>
                  <a:srgbClr val="002060"/>
                </a:solidFill>
              </a:rPr>
              <a:t>二</a:t>
            </a:r>
            <a:r>
              <a:rPr lang="en-US" sz="4000" b="1" dirty="0" smtClean="0">
                <a:solidFill>
                  <a:srgbClr val="002060"/>
                </a:solidFill>
              </a:rPr>
              <a:t>、</a:t>
            </a:r>
            <a:r>
              <a:rPr lang="en-US" sz="4000" b="1" dirty="0" err="1">
                <a:solidFill>
                  <a:srgbClr val="002060"/>
                </a:solidFill>
              </a:rPr>
              <a:t>多張Texture分開顯示</a:t>
            </a:r>
            <a:endParaRPr dirty="0"/>
          </a:p>
        </p:txBody>
      </p:sp>
      <p:grpSp>
        <p:nvGrpSpPr>
          <p:cNvPr id="472" name="Google Shape;472;p67"/>
          <p:cNvGrpSpPr/>
          <p:nvPr/>
        </p:nvGrpSpPr>
        <p:grpSpPr>
          <a:xfrm>
            <a:off x="0" y="0"/>
            <a:ext cx="791072" cy="791072"/>
            <a:chOff x="0" y="0"/>
            <a:chExt cx="791072" cy="791072"/>
          </a:xfrm>
        </p:grpSpPr>
        <p:sp>
          <p:nvSpPr>
            <p:cNvPr id="473" name="Google Shape;473;p6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74" name="Google Shape;474;p6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75" name="Google Shape;475;p6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76" name="Google Shape;476;p6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77" name="Google Shape;477;p67"/>
          <p:cNvGrpSpPr/>
          <p:nvPr/>
        </p:nvGrpSpPr>
        <p:grpSpPr>
          <a:xfrm>
            <a:off x="8460432" y="4299942"/>
            <a:ext cx="500406" cy="640288"/>
            <a:chOff x="8460432" y="4299942"/>
            <a:chExt cx="500406" cy="640288"/>
          </a:xfrm>
        </p:grpSpPr>
        <p:sp>
          <p:nvSpPr>
            <p:cNvPr id="478" name="Google Shape;478;p6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79" name="Google Shape;479;p6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80" name="Google Shape;480;p6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81" name="Google Shape;481;p6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482" name="Google Shape;482;p67"/>
          <p:cNvSpPr/>
          <p:nvPr/>
        </p:nvSpPr>
        <p:spPr>
          <a:xfrm>
            <a:off x="889248" y="875496"/>
            <a:ext cx="447279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(三)多張Texture分開顯示</a:t>
            </a:r>
            <a:endParaRPr sz="1400" b="0" i="0" u="none" strike="noStrike" cap="none">
              <a:solidFill>
                <a:srgbClr val="000000"/>
              </a:solidFill>
              <a:latin typeface="Arial"/>
              <a:ea typeface="Arial"/>
              <a:cs typeface="Arial"/>
              <a:sym typeface="Arial"/>
            </a:endParaRPr>
          </a:p>
        </p:txBody>
      </p:sp>
      <p:sp>
        <p:nvSpPr>
          <p:cNvPr id="483" name="Google Shape;483;p67"/>
          <p:cNvSpPr txBox="1"/>
          <p:nvPr/>
        </p:nvSpPr>
        <p:spPr>
          <a:xfrm>
            <a:off x="4148909" y="1575488"/>
            <a:ext cx="4873869" cy="435133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寫loadTexture，傳入檔名初始化Texture到陣列中</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並且讓陣列中</a:t>
            </a:r>
            <a:endParaRPr sz="1800" b="0" i="0" u="none" strike="noStrike" cap="none">
              <a:solidFill>
                <a:schemeClr val="dk1"/>
              </a:solidFill>
              <a:latin typeface="Microsoft JhengHei"/>
              <a:ea typeface="Microsoft JhengHei"/>
              <a:cs typeface="Microsoft JhengHei"/>
              <a:sym typeface="Microsoft JhengHei"/>
            </a:endParaRPr>
          </a:p>
          <a:p>
            <a:pPr marL="457200" marR="0" lvl="1" indent="0" algn="l" rtl="0">
              <a:lnSpc>
                <a:spcPct val="100000"/>
              </a:lnSpc>
              <a:spcBef>
                <a:spcPts val="360"/>
              </a:spcBef>
              <a:spcAft>
                <a:spcPts val="0"/>
              </a:spcAft>
              <a:buClr>
                <a:schemeClr val="dk1"/>
              </a:buClr>
              <a:buSzPts val="1800"/>
              <a:buFont typeface="Arial"/>
              <a:buNone/>
            </a:pPr>
            <a:r>
              <a:rPr lang="en-US" sz="1600" b="0" i="0" u="none" strike="noStrike" cap="none">
                <a:solidFill>
                  <a:schemeClr val="dk1"/>
                </a:solidFill>
                <a:latin typeface="Microsoft JhengHei"/>
                <a:ea typeface="Microsoft JhengHei"/>
                <a:cs typeface="Microsoft JhengHei"/>
                <a:sym typeface="Microsoft JhengHei"/>
              </a:rPr>
              <a:t>所有Texture都</a:t>
            </a:r>
            <a:endParaRPr sz="1600" b="0" i="0" u="none" strike="noStrike" cap="none">
              <a:solidFill>
                <a:schemeClr val="dk1"/>
              </a:solidFill>
              <a:latin typeface="Microsoft JhengHei"/>
              <a:ea typeface="Microsoft JhengHei"/>
              <a:cs typeface="Microsoft JhengHei"/>
              <a:sym typeface="Microsoft JhengHei"/>
            </a:endParaRPr>
          </a:p>
          <a:p>
            <a:pPr marL="457200" marR="0" lvl="1" indent="0" algn="l" rtl="0">
              <a:lnSpc>
                <a:spcPct val="100000"/>
              </a:lnSpc>
              <a:spcBef>
                <a:spcPts val="360"/>
              </a:spcBef>
              <a:spcAft>
                <a:spcPts val="0"/>
              </a:spcAft>
              <a:buClr>
                <a:schemeClr val="dk1"/>
              </a:buClr>
              <a:buSzPts val="1800"/>
              <a:buFont typeface="Arial"/>
              <a:buNone/>
            </a:pPr>
            <a:r>
              <a:rPr lang="en-US" sz="1600" b="0" i="0" u="none" strike="noStrike" cap="none">
                <a:solidFill>
                  <a:schemeClr val="dk1"/>
                </a:solidFill>
                <a:latin typeface="Microsoft JhengHei"/>
                <a:ea typeface="Microsoft JhengHei"/>
                <a:cs typeface="Microsoft JhengHei"/>
                <a:sym typeface="Microsoft JhengHei"/>
              </a:rPr>
              <a:t>載入之後才執</a:t>
            </a:r>
            <a:endParaRPr sz="1600" b="0" i="0" u="none" strike="noStrike" cap="none">
              <a:solidFill>
                <a:schemeClr val="dk1"/>
              </a:solidFill>
              <a:latin typeface="Microsoft JhengHei"/>
              <a:ea typeface="Microsoft JhengHei"/>
              <a:cs typeface="Microsoft JhengHei"/>
              <a:sym typeface="Microsoft JhengHei"/>
            </a:endParaRPr>
          </a:p>
          <a:p>
            <a:pPr marL="457200" marR="0" lvl="1" indent="0" algn="l" rtl="0">
              <a:lnSpc>
                <a:spcPct val="100000"/>
              </a:lnSpc>
              <a:spcBef>
                <a:spcPts val="360"/>
              </a:spcBef>
              <a:spcAft>
                <a:spcPts val="0"/>
              </a:spcAft>
              <a:buClr>
                <a:schemeClr val="dk1"/>
              </a:buClr>
              <a:buSzPts val="1800"/>
              <a:buFont typeface="Arial"/>
              <a:buNone/>
            </a:pPr>
            <a:r>
              <a:rPr lang="en-US" sz="1600" b="0" i="0" u="none" strike="noStrike" cap="none">
                <a:solidFill>
                  <a:schemeClr val="dk1"/>
                </a:solidFill>
                <a:latin typeface="Microsoft JhengHei"/>
                <a:ea typeface="Microsoft JhengHei"/>
                <a:cs typeface="Microsoft JhengHei"/>
                <a:sym typeface="Microsoft JhengHei"/>
              </a:rPr>
              <a:t>行tick()</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360"/>
              </a:spcBef>
              <a:spcAft>
                <a:spcPts val="0"/>
              </a:spcAft>
              <a:buClr>
                <a:schemeClr val="dk1"/>
              </a:buClr>
              <a:buSzPts val="1800"/>
              <a:buFont typeface="Arial"/>
              <a:buNone/>
            </a:pP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函數 initTexture中，則改成用迴圈呼叫loadTexture讀入所有Texture</a:t>
            </a:r>
            <a:endParaRPr sz="1800" b="0" i="0" u="none" strike="noStrike" cap="none">
              <a:solidFill>
                <a:schemeClr val="dk1"/>
              </a:solidFill>
              <a:latin typeface="Microsoft JhengHei"/>
              <a:ea typeface="Microsoft JhengHei"/>
              <a:cs typeface="Microsoft JhengHei"/>
              <a:sym typeface="Microsoft JhengHei"/>
            </a:endParaRPr>
          </a:p>
          <a:p>
            <a:pPr marL="914400" marR="0" lvl="1" indent="-228600" algn="l" rtl="0">
              <a:lnSpc>
                <a:spcPct val="100000"/>
              </a:lnSpc>
              <a:spcBef>
                <a:spcPts val="360"/>
              </a:spcBef>
              <a:spcAft>
                <a:spcPts val="0"/>
              </a:spcAft>
              <a:buClr>
                <a:schemeClr val="dk1"/>
              </a:buClr>
              <a:buSzPts val="1800"/>
              <a:buFont typeface="Arial"/>
              <a:buNone/>
            </a:pPr>
            <a:endParaRPr sz="1600" b="0" i="0" u="none" strike="noStrike" cap="none">
              <a:solidFill>
                <a:schemeClr val="dk1"/>
              </a:solidFill>
              <a:latin typeface="Microsoft JhengHei"/>
              <a:ea typeface="Microsoft JhengHei"/>
              <a:cs typeface="Microsoft JhengHei"/>
              <a:sym typeface="Microsoft JhengHei"/>
            </a:endParaRPr>
          </a:p>
        </p:txBody>
      </p:sp>
      <p:pic>
        <p:nvPicPr>
          <p:cNvPr id="484" name="Google Shape;484;p67"/>
          <p:cNvPicPr preferRelativeResize="0"/>
          <p:nvPr/>
        </p:nvPicPr>
        <p:blipFill rotWithShape="1">
          <a:blip r:embed="rId3">
            <a:alphaModFix/>
          </a:blip>
          <a:srcRect/>
          <a:stretch/>
        </p:blipFill>
        <p:spPr>
          <a:xfrm>
            <a:off x="0" y="1496615"/>
            <a:ext cx="4118449" cy="3335603"/>
          </a:xfrm>
          <a:prstGeom prst="rect">
            <a:avLst/>
          </a:prstGeom>
          <a:noFill/>
          <a:ln>
            <a:noFill/>
          </a:ln>
        </p:spPr>
      </p:pic>
      <p:pic>
        <p:nvPicPr>
          <p:cNvPr id="485" name="Google Shape;485;p67"/>
          <p:cNvPicPr preferRelativeResize="0"/>
          <p:nvPr/>
        </p:nvPicPr>
        <p:blipFill rotWithShape="1">
          <a:blip r:embed="rId4">
            <a:alphaModFix/>
          </a:blip>
          <a:srcRect/>
          <a:stretch/>
        </p:blipFill>
        <p:spPr>
          <a:xfrm>
            <a:off x="6271602" y="2031975"/>
            <a:ext cx="2331021" cy="1667975"/>
          </a:xfrm>
          <a:prstGeom prst="rect">
            <a:avLst/>
          </a:prstGeom>
          <a:noFill/>
          <a:ln>
            <a:noFill/>
          </a:ln>
        </p:spPr>
      </p:pic>
      <p:sp>
        <p:nvSpPr>
          <p:cNvPr id="486" name="Google Shape;486;p67"/>
          <p:cNvSpPr/>
          <p:nvPr/>
        </p:nvSpPr>
        <p:spPr>
          <a:xfrm>
            <a:off x="837" y="906233"/>
            <a:ext cx="779381" cy="369332"/>
          </a:xfrm>
          <a:prstGeom prst="rect">
            <a:avLst/>
          </a:prstGeom>
          <a:solidFill>
            <a:srgbClr val="F2DAD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Microsoft JhengHei"/>
                <a:ea typeface="Microsoft JhengHei"/>
                <a:cs typeface="Microsoft JhengHei"/>
                <a:sym typeface="Microsoft JhengHei"/>
              </a:rPr>
              <a:t>方法1</a:t>
            </a:r>
            <a:endParaRPr sz="1800" b="0" i="0" u="none" strike="noStrike" cap="none">
              <a:solidFill>
                <a:srgbClr val="C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8"/>
          <p:cNvSpPr txBox="1">
            <a:spLocks noGrp="1"/>
          </p:cNvSpPr>
          <p:nvPr>
            <p:ph type="title"/>
          </p:nvPr>
        </p:nvSpPr>
        <p:spPr>
          <a:xfrm>
            <a:off x="889247" y="195486"/>
            <a:ext cx="617723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zh-TW" altLang="en-US" sz="4000" b="1" dirty="0" smtClean="0">
                <a:solidFill>
                  <a:srgbClr val="002060"/>
                </a:solidFill>
              </a:rPr>
              <a:t>二</a:t>
            </a:r>
            <a:r>
              <a:rPr lang="en-US" sz="4000" b="1" dirty="0" smtClean="0">
                <a:solidFill>
                  <a:srgbClr val="002060"/>
                </a:solidFill>
              </a:rPr>
              <a:t>、</a:t>
            </a:r>
            <a:r>
              <a:rPr lang="en-US" sz="4000" b="1" dirty="0" err="1">
                <a:solidFill>
                  <a:srgbClr val="002060"/>
                </a:solidFill>
              </a:rPr>
              <a:t>多張Texture分開顯示</a:t>
            </a:r>
            <a:endParaRPr dirty="0"/>
          </a:p>
        </p:txBody>
      </p:sp>
      <p:grpSp>
        <p:nvGrpSpPr>
          <p:cNvPr id="492" name="Google Shape;492;p68"/>
          <p:cNvGrpSpPr/>
          <p:nvPr/>
        </p:nvGrpSpPr>
        <p:grpSpPr>
          <a:xfrm>
            <a:off x="0" y="0"/>
            <a:ext cx="791072" cy="791072"/>
            <a:chOff x="0" y="0"/>
            <a:chExt cx="791072" cy="791072"/>
          </a:xfrm>
        </p:grpSpPr>
        <p:sp>
          <p:nvSpPr>
            <p:cNvPr id="493" name="Google Shape;493;p6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4" name="Google Shape;494;p6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5" name="Google Shape;495;p6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6" name="Google Shape;496;p6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97" name="Google Shape;497;p68"/>
          <p:cNvGrpSpPr/>
          <p:nvPr/>
        </p:nvGrpSpPr>
        <p:grpSpPr>
          <a:xfrm>
            <a:off x="8460432" y="4299942"/>
            <a:ext cx="500406" cy="640288"/>
            <a:chOff x="8460432" y="4299942"/>
            <a:chExt cx="500406" cy="640288"/>
          </a:xfrm>
        </p:grpSpPr>
        <p:sp>
          <p:nvSpPr>
            <p:cNvPr id="498" name="Google Shape;498;p6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99" name="Google Shape;499;p6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00" name="Google Shape;500;p6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01" name="Google Shape;501;p6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502" name="Google Shape;502;p68"/>
          <p:cNvSpPr/>
          <p:nvPr/>
        </p:nvSpPr>
        <p:spPr>
          <a:xfrm>
            <a:off x="889248" y="875496"/>
            <a:ext cx="447279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(三)多張Texture分開顯示</a:t>
            </a:r>
            <a:endParaRPr sz="1400" b="0" i="0" u="none" strike="noStrike" cap="none">
              <a:solidFill>
                <a:srgbClr val="000000"/>
              </a:solidFill>
              <a:latin typeface="Arial"/>
              <a:ea typeface="Arial"/>
              <a:cs typeface="Arial"/>
              <a:sym typeface="Arial"/>
            </a:endParaRPr>
          </a:p>
        </p:txBody>
      </p:sp>
      <p:sp>
        <p:nvSpPr>
          <p:cNvPr id="503" name="Google Shape;503;p68"/>
          <p:cNvSpPr txBox="1"/>
          <p:nvPr/>
        </p:nvSpPr>
        <p:spPr>
          <a:xfrm>
            <a:off x="485950" y="1397420"/>
            <a:ext cx="2791260" cy="646290"/>
          </a:xfrm>
          <a:prstGeom prst="rect">
            <a:avLst/>
          </a:prstGeom>
          <a:solidFill>
            <a:schemeClr val="lt1"/>
          </a:solidFill>
          <a:ln w="28575" cap="flat" cmpd="sng">
            <a:solidFill>
              <a:srgbClr val="92CCDC"/>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handleLoadedTexture()  isPowerOfTwo()</a:t>
            </a:r>
            <a:endParaRPr sz="1800" b="1" i="0" u="none" strike="noStrike" cap="none">
              <a:solidFill>
                <a:srgbClr val="0070C0"/>
              </a:solidFill>
              <a:latin typeface="Microsoft JhengHei"/>
              <a:ea typeface="Microsoft JhengHei"/>
              <a:cs typeface="Microsoft JhengHei"/>
              <a:sym typeface="Microsoft JhengHei"/>
            </a:endParaRPr>
          </a:p>
        </p:txBody>
      </p:sp>
      <p:pic>
        <p:nvPicPr>
          <p:cNvPr id="504" name="Google Shape;504;p68"/>
          <p:cNvPicPr preferRelativeResize="0"/>
          <p:nvPr/>
        </p:nvPicPr>
        <p:blipFill rotWithShape="1">
          <a:blip r:embed="rId3">
            <a:alphaModFix/>
          </a:blip>
          <a:srcRect/>
          <a:stretch/>
        </p:blipFill>
        <p:spPr>
          <a:xfrm>
            <a:off x="3847754" y="1275565"/>
            <a:ext cx="5296246" cy="3762275"/>
          </a:xfrm>
          <a:prstGeom prst="rect">
            <a:avLst/>
          </a:prstGeom>
          <a:noFill/>
          <a:ln>
            <a:noFill/>
          </a:ln>
        </p:spPr>
      </p:pic>
      <p:sp>
        <p:nvSpPr>
          <p:cNvPr id="505" name="Google Shape;505;p68"/>
          <p:cNvSpPr/>
          <p:nvPr/>
        </p:nvSpPr>
        <p:spPr>
          <a:xfrm>
            <a:off x="101485" y="2240076"/>
            <a:ext cx="3560190"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希望減少影像因Aliasing而失真的話， 可以在handleLoadedTexture() 使用 isPowerOfTwo() 判斷紋理(Texture)的長寬是否為 2 的冪次方後，加入紋理(Texture)長寬不同維度的處理辦法。</a:t>
            </a:r>
            <a:endParaRPr sz="1400" b="0" i="0" u="none" strike="noStrike" cap="none">
              <a:solidFill>
                <a:srgbClr val="000000"/>
              </a:solidFill>
              <a:latin typeface="Arial"/>
              <a:ea typeface="Arial"/>
              <a:cs typeface="Arial"/>
              <a:sym typeface="Arial"/>
            </a:endParaRPr>
          </a:p>
        </p:txBody>
      </p:sp>
      <p:sp>
        <p:nvSpPr>
          <p:cNvPr id="506" name="Google Shape;506;p68"/>
          <p:cNvSpPr/>
          <p:nvPr/>
        </p:nvSpPr>
        <p:spPr>
          <a:xfrm>
            <a:off x="837" y="906233"/>
            <a:ext cx="779381" cy="369332"/>
          </a:xfrm>
          <a:prstGeom prst="rect">
            <a:avLst/>
          </a:prstGeom>
          <a:solidFill>
            <a:srgbClr val="F2DAD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Microsoft JhengHei"/>
                <a:ea typeface="Microsoft JhengHei"/>
                <a:cs typeface="Microsoft JhengHei"/>
                <a:sym typeface="Microsoft JhengHei"/>
              </a:rPr>
              <a:t>方法1</a:t>
            </a:r>
            <a:endParaRPr sz="1800" b="0" i="0" u="none" strike="noStrike" cap="none">
              <a:solidFill>
                <a:srgbClr val="C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9"/>
          <p:cNvSpPr txBox="1">
            <a:spLocks noGrp="1"/>
          </p:cNvSpPr>
          <p:nvPr>
            <p:ph type="title"/>
          </p:nvPr>
        </p:nvSpPr>
        <p:spPr>
          <a:xfrm>
            <a:off x="889247" y="195486"/>
            <a:ext cx="617723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zh-TW" altLang="en-US" sz="4000" b="1" dirty="0" smtClean="0">
                <a:solidFill>
                  <a:srgbClr val="002060"/>
                </a:solidFill>
              </a:rPr>
              <a:t>二</a:t>
            </a:r>
            <a:r>
              <a:rPr lang="en-US" sz="4000" b="1" dirty="0" smtClean="0">
                <a:solidFill>
                  <a:srgbClr val="002060"/>
                </a:solidFill>
              </a:rPr>
              <a:t>、</a:t>
            </a:r>
            <a:r>
              <a:rPr lang="en-US" sz="4000" b="1" dirty="0" err="1">
                <a:solidFill>
                  <a:srgbClr val="002060"/>
                </a:solidFill>
              </a:rPr>
              <a:t>多張Texture分開顯示</a:t>
            </a:r>
            <a:endParaRPr dirty="0"/>
          </a:p>
        </p:txBody>
      </p:sp>
      <p:grpSp>
        <p:nvGrpSpPr>
          <p:cNvPr id="512" name="Google Shape;512;p69"/>
          <p:cNvGrpSpPr/>
          <p:nvPr/>
        </p:nvGrpSpPr>
        <p:grpSpPr>
          <a:xfrm>
            <a:off x="0" y="0"/>
            <a:ext cx="791072" cy="791072"/>
            <a:chOff x="0" y="0"/>
            <a:chExt cx="791072" cy="791072"/>
          </a:xfrm>
        </p:grpSpPr>
        <p:sp>
          <p:nvSpPr>
            <p:cNvPr id="513" name="Google Shape;513;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14" name="Google Shape;514;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15" name="Google Shape;515;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16" name="Google Shape;516;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17" name="Google Shape;517;p69"/>
          <p:cNvGrpSpPr/>
          <p:nvPr/>
        </p:nvGrpSpPr>
        <p:grpSpPr>
          <a:xfrm>
            <a:off x="8460432" y="4299942"/>
            <a:ext cx="500406" cy="640288"/>
            <a:chOff x="8460432" y="4299942"/>
            <a:chExt cx="500406" cy="640288"/>
          </a:xfrm>
        </p:grpSpPr>
        <p:sp>
          <p:nvSpPr>
            <p:cNvPr id="518" name="Google Shape;518;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19" name="Google Shape;519;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20" name="Google Shape;520;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21" name="Google Shape;521;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522" name="Google Shape;522;p69"/>
          <p:cNvSpPr/>
          <p:nvPr/>
        </p:nvSpPr>
        <p:spPr>
          <a:xfrm>
            <a:off x="889248" y="875496"/>
            <a:ext cx="447279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(三)多張Texture分開顯示</a:t>
            </a:r>
            <a:endParaRPr sz="1400" b="0" i="0" u="none" strike="noStrike" cap="none">
              <a:solidFill>
                <a:srgbClr val="000000"/>
              </a:solidFill>
              <a:latin typeface="Arial"/>
              <a:ea typeface="Arial"/>
              <a:cs typeface="Arial"/>
              <a:sym typeface="Arial"/>
            </a:endParaRPr>
          </a:p>
        </p:txBody>
      </p:sp>
      <p:pic>
        <p:nvPicPr>
          <p:cNvPr id="523" name="Google Shape;523;p69"/>
          <p:cNvPicPr preferRelativeResize="0"/>
          <p:nvPr/>
        </p:nvPicPr>
        <p:blipFill rotWithShape="1">
          <a:blip r:embed="rId3">
            <a:alphaModFix/>
          </a:blip>
          <a:srcRect/>
          <a:stretch/>
        </p:blipFill>
        <p:spPr>
          <a:xfrm>
            <a:off x="5086503" y="956616"/>
            <a:ext cx="4057497" cy="4186884"/>
          </a:xfrm>
          <a:prstGeom prst="rect">
            <a:avLst/>
          </a:prstGeom>
          <a:noFill/>
          <a:ln>
            <a:noFill/>
          </a:ln>
        </p:spPr>
      </p:pic>
      <p:sp>
        <p:nvSpPr>
          <p:cNvPr id="524" name="Google Shape;524;p69"/>
          <p:cNvSpPr txBox="1"/>
          <p:nvPr/>
        </p:nvSpPr>
        <p:spPr>
          <a:xfrm>
            <a:off x="0" y="1796597"/>
            <a:ext cx="5010912" cy="435133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使用合併所有頂點</a:t>
            </a:r>
            <a:r>
              <a:rPr lang="en-US" sz="1600" b="0" i="0" u="none" strike="noStrike" cap="none" dirty="0">
                <a:solidFill>
                  <a:schemeClr val="dk1"/>
                </a:solidFill>
                <a:latin typeface="Microsoft JhengHei"/>
                <a:ea typeface="Microsoft JhengHei"/>
                <a:cs typeface="Microsoft JhengHei"/>
                <a:sym typeface="Microsoft JhengHei"/>
              </a:rPr>
              <a:t>(Vertex)</a:t>
            </a:r>
            <a:r>
              <a:rPr lang="en-US" sz="1600" b="0" i="0" u="none" strike="noStrike" cap="none" dirty="0" err="1">
                <a:solidFill>
                  <a:schemeClr val="dk1"/>
                </a:solidFill>
                <a:latin typeface="Microsoft JhengHei"/>
                <a:ea typeface="Microsoft JhengHei"/>
                <a:cs typeface="Microsoft JhengHei"/>
                <a:sym typeface="Microsoft JhengHei"/>
              </a:rPr>
              <a:t>到一個簡單的緩衝器</a:t>
            </a:r>
            <a:r>
              <a:rPr lang="en-US" sz="1600" b="0" i="0" u="none" strike="noStrike" cap="none" dirty="0">
                <a:solidFill>
                  <a:schemeClr val="dk1"/>
                </a:solidFill>
                <a:latin typeface="Microsoft JhengHei"/>
                <a:ea typeface="Microsoft JhengHei"/>
                <a:cs typeface="Microsoft JhengHei"/>
                <a:sym typeface="Microsoft JhengHei"/>
              </a:rPr>
              <a:t>(Buffer)，</a:t>
            </a:r>
            <a:r>
              <a:rPr lang="en-US" sz="1600" b="0" i="0" u="none" strike="noStrike" cap="none" dirty="0" err="1">
                <a:solidFill>
                  <a:schemeClr val="dk1"/>
                </a:solidFill>
                <a:latin typeface="Microsoft JhengHei"/>
                <a:ea typeface="Microsoft JhengHei"/>
                <a:cs typeface="Microsoft JhengHei"/>
                <a:sym typeface="Microsoft JhengHei"/>
              </a:rPr>
              <a:t>且透過不同的偏移呈現不同面的紋理</a:t>
            </a:r>
            <a:r>
              <a:rPr lang="en-US" sz="1600" b="0" i="0" u="none" strike="noStrike" cap="none" dirty="0">
                <a:solidFill>
                  <a:schemeClr val="dk1"/>
                </a:solidFill>
                <a:latin typeface="Microsoft JhengHei"/>
                <a:ea typeface="Microsoft JhengHei"/>
                <a:cs typeface="Microsoft JhengHei"/>
                <a:sym typeface="Microsoft JhengHei"/>
              </a:rPr>
              <a:t>(Vertex) 。</a:t>
            </a:r>
            <a:endParaRPr sz="16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b="0" i="0" u="none" strike="noStrike" cap="none" dirty="0" err="1">
                <a:solidFill>
                  <a:schemeClr val="dk1"/>
                </a:solidFill>
                <a:latin typeface="Microsoft JhengHei"/>
                <a:ea typeface="Microsoft JhengHei"/>
                <a:cs typeface="Microsoft JhengHei"/>
                <a:sym typeface="Microsoft JhengHei"/>
              </a:rPr>
              <a:t>利用drawElements函數的最後一個參數設定偏移</a:t>
            </a:r>
            <a:r>
              <a:rPr lang="en-US" b="0" i="0" u="none" strike="noStrike" cap="none" dirty="0">
                <a:solidFill>
                  <a:schemeClr val="dk1"/>
                </a:solidFill>
                <a:latin typeface="Microsoft JhengHei"/>
                <a:ea typeface="Microsoft JhengHei"/>
                <a:cs typeface="Microsoft JhengHei"/>
                <a:sym typeface="Microsoft JhengHei"/>
              </a:rPr>
              <a:t>(offset)</a:t>
            </a:r>
            <a:endParaRPr sz="1200" b="0" i="0" u="none" strike="noStrike" cap="none" dirty="0">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Microsoft JhengHei"/>
                <a:ea typeface="Microsoft JhengHei"/>
                <a:cs typeface="Microsoft JhengHei"/>
                <a:sym typeface="Microsoft JhengHei"/>
              </a:rPr>
              <a:t>有 6 </a:t>
            </a:r>
            <a:r>
              <a:rPr lang="en-US" sz="1600" b="0" i="0" u="none" strike="noStrike" cap="none" dirty="0" err="1">
                <a:solidFill>
                  <a:schemeClr val="dk1"/>
                </a:solidFill>
                <a:latin typeface="Microsoft JhengHei"/>
                <a:ea typeface="Microsoft JhengHei"/>
                <a:cs typeface="Microsoft JhengHei"/>
                <a:sym typeface="Microsoft JhengHei"/>
              </a:rPr>
              <a:t>個頂點</a:t>
            </a:r>
            <a:r>
              <a:rPr lang="en-US" sz="1600" b="0" i="0" u="none" strike="noStrike" cap="none" dirty="0">
                <a:solidFill>
                  <a:schemeClr val="dk1"/>
                </a:solidFill>
                <a:latin typeface="Microsoft JhengHei"/>
                <a:ea typeface="Microsoft JhengHei"/>
                <a:cs typeface="Microsoft JhengHei"/>
                <a:sym typeface="Microsoft JhengHei"/>
              </a:rPr>
              <a:t>(Vertex)為 </a:t>
            </a:r>
            <a:r>
              <a:rPr lang="en-US" sz="1600" b="0" i="0" u="none" strike="noStrike" cap="none" dirty="0" err="1">
                <a:solidFill>
                  <a:schemeClr val="dk1"/>
                </a:solidFill>
                <a:latin typeface="Microsoft JhengHei"/>
                <a:ea typeface="Microsoft JhengHei"/>
                <a:cs typeface="Microsoft JhengHei"/>
                <a:sym typeface="Microsoft JhengHei"/>
              </a:rPr>
              <a:t>drawElements</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第二個使用到的參數，但每次呼叫需考慮索引緩衝器</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的偏移量，讓它從不同的面</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開始畫，且每個索引為</a:t>
            </a:r>
            <a:r>
              <a:rPr lang="en-US" sz="1600" b="0" i="0" u="none" strike="noStrike" cap="none" dirty="0">
                <a:solidFill>
                  <a:schemeClr val="dk1"/>
                </a:solidFill>
                <a:latin typeface="Microsoft JhengHei"/>
                <a:ea typeface="Microsoft JhengHei"/>
                <a:cs typeface="Microsoft JhengHei"/>
                <a:sym typeface="Microsoft JhengHei"/>
              </a:rPr>
              <a:t> Uint16 ，</a:t>
            </a:r>
            <a:r>
              <a:rPr lang="en-US" sz="1600" b="0" i="0" u="none" strike="noStrike" cap="none" dirty="0" err="1">
                <a:solidFill>
                  <a:schemeClr val="dk1"/>
                </a:solidFill>
                <a:latin typeface="Microsoft JhengHei"/>
                <a:ea typeface="Microsoft JhengHei"/>
                <a:cs typeface="Microsoft JhengHei"/>
                <a:sym typeface="Microsoft JhengHei"/>
              </a:rPr>
              <a:t>也就是</a:t>
            </a:r>
            <a:r>
              <a:rPr lang="en-US" sz="1600" b="0" i="0" u="none" strike="noStrike" cap="none" dirty="0">
                <a:solidFill>
                  <a:schemeClr val="dk1"/>
                </a:solidFill>
                <a:latin typeface="Microsoft JhengHei"/>
                <a:ea typeface="Microsoft JhengHei"/>
                <a:cs typeface="Microsoft JhengHei"/>
                <a:sym typeface="Microsoft JhengHei"/>
              </a:rPr>
              <a:t> 2 個 bytes。</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因此偏移量的計算</a:t>
            </a:r>
            <a:r>
              <a:rPr lang="en-US" sz="1600" b="0" i="0" u="none" strike="noStrike" cap="none" dirty="0">
                <a:solidFill>
                  <a:schemeClr val="dk1"/>
                </a:solidFill>
                <a:latin typeface="Microsoft JhengHei"/>
                <a:ea typeface="Microsoft JhengHei"/>
                <a:cs typeface="Microsoft JhengHei"/>
                <a:sym typeface="Microsoft JhengHei"/>
              </a:rPr>
              <a:t>： 12 = 2(bytes) x 6(vertex)。</a:t>
            </a:r>
            <a:endParaRPr sz="1600" b="0" i="0" u="none" strike="noStrike" cap="none" dirty="0">
              <a:solidFill>
                <a:schemeClr val="dk1"/>
              </a:solidFill>
              <a:latin typeface="Microsoft JhengHei"/>
              <a:ea typeface="Microsoft JhengHei"/>
              <a:cs typeface="Microsoft JhengHei"/>
              <a:sym typeface="Microsoft JhengHei"/>
            </a:endParaRPr>
          </a:p>
        </p:txBody>
      </p:sp>
      <p:sp>
        <p:nvSpPr>
          <p:cNvPr id="525" name="Google Shape;525;p69"/>
          <p:cNvSpPr txBox="1"/>
          <p:nvPr/>
        </p:nvSpPr>
        <p:spPr>
          <a:xfrm>
            <a:off x="485950" y="1397420"/>
            <a:ext cx="2974140" cy="369291"/>
          </a:xfrm>
          <a:prstGeom prst="rect">
            <a:avLst/>
          </a:prstGeom>
          <a:solidFill>
            <a:schemeClr val="lt1"/>
          </a:solidFill>
          <a:ln w="28575" cap="flat" cmpd="sng">
            <a:solidFill>
              <a:srgbClr val="92CCDC"/>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drawScene() part1</a:t>
            </a:r>
            <a:endParaRPr sz="1800" b="1" i="0" u="none" strike="noStrike" cap="none">
              <a:solidFill>
                <a:srgbClr val="0070C0"/>
              </a:solidFill>
              <a:latin typeface="Microsoft JhengHei"/>
              <a:ea typeface="Microsoft JhengHei"/>
              <a:cs typeface="Microsoft JhengHei"/>
              <a:sym typeface="Microsoft JhengHei"/>
            </a:endParaRPr>
          </a:p>
        </p:txBody>
      </p:sp>
      <p:sp>
        <p:nvSpPr>
          <p:cNvPr id="526" name="Google Shape;526;p69"/>
          <p:cNvSpPr/>
          <p:nvPr/>
        </p:nvSpPr>
        <p:spPr>
          <a:xfrm>
            <a:off x="837" y="906233"/>
            <a:ext cx="779381" cy="369332"/>
          </a:xfrm>
          <a:prstGeom prst="rect">
            <a:avLst/>
          </a:prstGeom>
          <a:solidFill>
            <a:srgbClr val="F2DAD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Microsoft JhengHei"/>
                <a:ea typeface="Microsoft JhengHei"/>
                <a:cs typeface="Microsoft JhengHei"/>
                <a:sym typeface="Microsoft JhengHei"/>
              </a:rPr>
              <a:t>方法1</a:t>
            </a:r>
            <a:endParaRPr sz="1800" b="0" i="0" u="none" strike="noStrike" cap="none">
              <a:solidFill>
                <a:srgbClr val="C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0"/>
          <p:cNvSpPr txBox="1">
            <a:spLocks noGrp="1"/>
          </p:cNvSpPr>
          <p:nvPr>
            <p:ph type="title"/>
          </p:nvPr>
        </p:nvSpPr>
        <p:spPr>
          <a:xfrm>
            <a:off x="889247" y="195486"/>
            <a:ext cx="6177235" cy="857250"/>
          </a:xfrm>
          <a:prstGeom prst="rect">
            <a:avLst/>
          </a:prstGeom>
          <a:noFill/>
          <a:ln>
            <a:noFill/>
          </a:ln>
        </p:spPr>
        <p:txBody>
          <a:bodyPr spcFirstLastPara="1" wrap="square" lIns="91425" tIns="45700" rIns="91425" bIns="45700" anchor="ctr" anchorCtr="0">
            <a:normAutofit fontScale="90000"/>
          </a:bodyPr>
          <a:lstStyle/>
          <a:p>
            <a:pPr lvl="0" algn="l">
              <a:buClr>
                <a:srgbClr val="002060"/>
              </a:buClr>
              <a:buSzPts val="4000"/>
            </a:pPr>
            <a:r>
              <a:rPr lang="en-US" altLang="zh-TW" sz="4000" b="1" dirty="0">
                <a:solidFill>
                  <a:srgbClr val="002060"/>
                </a:solidFill>
              </a:rPr>
              <a:t>二、 </a:t>
            </a:r>
            <a:r>
              <a:rPr lang="en-US" sz="4000" b="1" dirty="0" err="1" smtClean="0">
                <a:solidFill>
                  <a:srgbClr val="002060"/>
                </a:solidFill>
              </a:rPr>
              <a:t>多張</a:t>
            </a:r>
            <a:r>
              <a:rPr lang="en-US" sz="4000" b="1" dirty="0" err="1">
                <a:solidFill>
                  <a:srgbClr val="002060"/>
                </a:solidFill>
              </a:rPr>
              <a:t>Texture分開顯示</a:t>
            </a:r>
            <a:endParaRPr dirty="0"/>
          </a:p>
        </p:txBody>
      </p:sp>
      <p:grpSp>
        <p:nvGrpSpPr>
          <p:cNvPr id="532" name="Google Shape;532;p70"/>
          <p:cNvGrpSpPr/>
          <p:nvPr/>
        </p:nvGrpSpPr>
        <p:grpSpPr>
          <a:xfrm>
            <a:off x="0" y="0"/>
            <a:ext cx="791072" cy="791072"/>
            <a:chOff x="0" y="0"/>
            <a:chExt cx="791072" cy="791072"/>
          </a:xfrm>
        </p:grpSpPr>
        <p:sp>
          <p:nvSpPr>
            <p:cNvPr id="533" name="Google Shape;533;p7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34" name="Google Shape;534;p7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35" name="Google Shape;535;p7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36" name="Google Shape;536;p7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37" name="Google Shape;537;p70"/>
          <p:cNvGrpSpPr/>
          <p:nvPr/>
        </p:nvGrpSpPr>
        <p:grpSpPr>
          <a:xfrm>
            <a:off x="8460432" y="4299942"/>
            <a:ext cx="500406" cy="640288"/>
            <a:chOff x="8460432" y="4299942"/>
            <a:chExt cx="500406" cy="640288"/>
          </a:xfrm>
        </p:grpSpPr>
        <p:sp>
          <p:nvSpPr>
            <p:cNvPr id="538" name="Google Shape;538;p7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39" name="Google Shape;539;p7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40" name="Google Shape;540;p7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41" name="Google Shape;541;p7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542" name="Google Shape;542;p70"/>
          <p:cNvSpPr/>
          <p:nvPr/>
        </p:nvSpPr>
        <p:spPr>
          <a:xfrm>
            <a:off x="889248" y="875496"/>
            <a:ext cx="447279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(三)多張Texture分開顯示</a:t>
            </a:r>
            <a:endParaRPr sz="1400" b="0" i="0" u="none" strike="noStrike" cap="none">
              <a:solidFill>
                <a:srgbClr val="000000"/>
              </a:solidFill>
              <a:latin typeface="Arial"/>
              <a:ea typeface="Arial"/>
              <a:cs typeface="Arial"/>
              <a:sym typeface="Arial"/>
            </a:endParaRPr>
          </a:p>
        </p:txBody>
      </p:sp>
      <p:pic>
        <p:nvPicPr>
          <p:cNvPr id="543" name="Google Shape;543;p70"/>
          <p:cNvPicPr preferRelativeResize="0"/>
          <p:nvPr/>
        </p:nvPicPr>
        <p:blipFill rotWithShape="1">
          <a:blip r:embed="rId3">
            <a:alphaModFix/>
          </a:blip>
          <a:srcRect/>
          <a:stretch/>
        </p:blipFill>
        <p:spPr>
          <a:xfrm>
            <a:off x="-1" y="2103795"/>
            <a:ext cx="7563917" cy="3039705"/>
          </a:xfrm>
          <a:prstGeom prst="rect">
            <a:avLst/>
          </a:prstGeom>
          <a:noFill/>
          <a:ln>
            <a:noFill/>
          </a:ln>
        </p:spPr>
      </p:pic>
      <p:sp>
        <p:nvSpPr>
          <p:cNvPr id="544" name="Google Shape;544;p70"/>
          <p:cNvSpPr txBox="1"/>
          <p:nvPr/>
        </p:nvSpPr>
        <p:spPr>
          <a:xfrm>
            <a:off x="0" y="1289741"/>
            <a:ext cx="8960838" cy="92217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要將Texture Mapping到立方體上亦可以用先前提到的Texture sampling Cube</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傳入方式是先指定要使用gl.TEXTURE_CUBE_MAP，然後依序傳入六個面</a:t>
            </a:r>
            <a:endParaRPr sz="1800" b="0" i="0" u="none" strike="noStrike" cap="none">
              <a:solidFill>
                <a:schemeClr val="dk1"/>
              </a:solidFill>
              <a:latin typeface="Microsoft JhengHei"/>
              <a:ea typeface="Microsoft JhengHei"/>
              <a:cs typeface="Microsoft JhengHei"/>
              <a:sym typeface="Microsoft JhengHei"/>
            </a:endParaRPr>
          </a:p>
        </p:txBody>
      </p:sp>
      <p:sp>
        <p:nvSpPr>
          <p:cNvPr id="545" name="Google Shape;545;p70"/>
          <p:cNvSpPr/>
          <p:nvPr/>
        </p:nvSpPr>
        <p:spPr>
          <a:xfrm>
            <a:off x="837" y="906233"/>
            <a:ext cx="779381" cy="369332"/>
          </a:xfrm>
          <a:prstGeom prst="rect">
            <a:avLst/>
          </a:prstGeom>
          <a:solidFill>
            <a:srgbClr val="F2DAD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Microsoft JhengHei"/>
                <a:ea typeface="Microsoft JhengHei"/>
                <a:cs typeface="Microsoft JhengHei"/>
                <a:sym typeface="Microsoft JhengHei"/>
              </a:rPr>
              <a:t>方法1</a:t>
            </a:r>
            <a:endParaRPr sz="1800" b="0" i="0" u="none" strike="noStrike" cap="none">
              <a:solidFill>
                <a:srgbClr val="C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1"/>
          <p:cNvSpPr txBox="1">
            <a:spLocks noGrp="1"/>
          </p:cNvSpPr>
          <p:nvPr>
            <p:ph type="title"/>
          </p:nvPr>
        </p:nvSpPr>
        <p:spPr>
          <a:xfrm>
            <a:off x="889247" y="195486"/>
            <a:ext cx="6177235" cy="857250"/>
          </a:xfrm>
          <a:prstGeom prst="rect">
            <a:avLst/>
          </a:prstGeom>
          <a:noFill/>
          <a:ln>
            <a:noFill/>
          </a:ln>
        </p:spPr>
        <p:txBody>
          <a:bodyPr spcFirstLastPara="1" wrap="square" lIns="91425" tIns="45700" rIns="91425" bIns="45700" anchor="ctr" anchorCtr="0">
            <a:normAutofit fontScale="90000"/>
          </a:bodyPr>
          <a:lstStyle/>
          <a:p>
            <a:pPr lvl="0" algn="l">
              <a:buClr>
                <a:srgbClr val="002060"/>
              </a:buClr>
              <a:buSzPts val="4000"/>
            </a:pPr>
            <a:r>
              <a:rPr lang="en-US" altLang="zh-TW" sz="4000" b="1" dirty="0">
                <a:solidFill>
                  <a:srgbClr val="002060"/>
                </a:solidFill>
              </a:rPr>
              <a:t>二、 </a:t>
            </a:r>
            <a:r>
              <a:rPr lang="en-US" sz="4000" b="1" dirty="0" err="1" smtClean="0">
                <a:solidFill>
                  <a:srgbClr val="002060"/>
                </a:solidFill>
              </a:rPr>
              <a:t>多張</a:t>
            </a:r>
            <a:r>
              <a:rPr lang="en-US" sz="4000" b="1" dirty="0" err="1">
                <a:solidFill>
                  <a:srgbClr val="002060"/>
                </a:solidFill>
              </a:rPr>
              <a:t>Texture分開顯示</a:t>
            </a:r>
            <a:endParaRPr dirty="0"/>
          </a:p>
        </p:txBody>
      </p:sp>
      <p:grpSp>
        <p:nvGrpSpPr>
          <p:cNvPr id="551" name="Google Shape;551;p71"/>
          <p:cNvGrpSpPr/>
          <p:nvPr/>
        </p:nvGrpSpPr>
        <p:grpSpPr>
          <a:xfrm>
            <a:off x="0" y="0"/>
            <a:ext cx="791072" cy="791072"/>
            <a:chOff x="0" y="0"/>
            <a:chExt cx="791072" cy="791072"/>
          </a:xfrm>
        </p:grpSpPr>
        <p:sp>
          <p:nvSpPr>
            <p:cNvPr id="552" name="Google Shape;552;p7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53" name="Google Shape;553;p7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54" name="Google Shape;554;p7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55" name="Google Shape;555;p7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56" name="Google Shape;556;p71"/>
          <p:cNvGrpSpPr/>
          <p:nvPr/>
        </p:nvGrpSpPr>
        <p:grpSpPr>
          <a:xfrm>
            <a:off x="8460432" y="4299942"/>
            <a:ext cx="500406" cy="640288"/>
            <a:chOff x="8460432" y="4299942"/>
            <a:chExt cx="500406" cy="640288"/>
          </a:xfrm>
        </p:grpSpPr>
        <p:sp>
          <p:nvSpPr>
            <p:cNvPr id="557" name="Google Shape;557;p7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58" name="Google Shape;558;p7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59" name="Google Shape;559;p7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60" name="Google Shape;560;p7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561" name="Google Shape;561;p71"/>
          <p:cNvSpPr/>
          <p:nvPr/>
        </p:nvSpPr>
        <p:spPr>
          <a:xfrm>
            <a:off x="889248" y="875496"/>
            <a:ext cx="447279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(三)多張Texture分開顯示</a:t>
            </a:r>
            <a:endParaRPr sz="1400" b="0" i="0" u="none" strike="noStrike" cap="none">
              <a:solidFill>
                <a:srgbClr val="000000"/>
              </a:solidFill>
              <a:latin typeface="Arial"/>
              <a:ea typeface="Arial"/>
              <a:cs typeface="Arial"/>
              <a:sym typeface="Arial"/>
            </a:endParaRPr>
          </a:p>
        </p:txBody>
      </p:sp>
      <p:sp>
        <p:nvSpPr>
          <p:cNvPr id="562" name="Google Shape;562;p71"/>
          <p:cNvSpPr txBox="1"/>
          <p:nvPr/>
        </p:nvSpPr>
        <p:spPr>
          <a:xfrm>
            <a:off x="485950" y="1397420"/>
            <a:ext cx="2125576" cy="369291"/>
          </a:xfrm>
          <a:prstGeom prst="rect">
            <a:avLst/>
          </a:prstGeom>
          <a:solidFill>
            <a:schemeClr val="lt1"/>
          </a:solidFill>
          <a:ln w="28575" cap="flat" cmpd="sng">
            <a:solidFill>
              <a:srgbClr val="92CCDC"/>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Cube Mapping</a:t>
            </a:r>
            <a:endParaRPr sz="1800" b="1" i="0" u="none" strike="noStrike" cap="none">
              <a:solidFill>
                <a:srgbClr val="0070C0"/>
              </a:solidFill>
              <a:latin typeface="Microsoft JhengHei"/>
              <a:ea typeface="Microsoft JhengHei"/>
              <a:cs typeface="Microsoft JhengHei"/>
              <a:sym typeface="Microsoft JhengHei"/>
            </a:endParaRPr>
          </a:p>
        </p:txBody>
      </p:sp>
      <p:pic>
        <p:nvPicPr>
          <p:cNvPr id="563" name="Google Shape;563;p71"/>
          <p:cNvPicPr preferRelativeResize="0"/>
          <p:nvPr/>
        </p:nvPicPr>
        <p:blipFill rotWithShape="1">
          <a:blip r:embed="rId3">
            <a:alphaModFix/>
          </a:blip>
          <a:srcRect/>
          <a:stretch/>
        </p:blipFill>
        <p:spPr>
          <a:xfrm>
            <a:off x="4769510" y="-30777"/>
            <a:ext cx="4374490" cy="5174278"/>
          </a:xfrm>
          <a:prstGeom prst="rect">
            <a:avLst/>
          </a:prstGeom>
          <a:noFill/>
          <a:ln>
            <a:noFill/>
          </a:ln>
        </p:spPr>
      </p:pic>
      <p:sp>
        <p:nvSpPr>
          <p:cNvPr id="564" name="Google Shape;564;p71"/>
          <p:cNvSpPr txBox="1"/>
          <p:nvPr/>
        </p:nvSpPr>
        <p:spPr>
          <a:xfrm>
            <a:off x="102928" y="1901670"/>
            <a:ext cx="4096512" cy="2833213"/>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Texture Coordinate要重給</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給法是給出向量，由立方體中心指向這個Texel的向量</a:t>
            </a:r>
            <a:endParaRPr sz="1800" b="0" i="0" u="none" strike="noStrike" cap="none">
              <a:solidFill>
                <a:schemeClr val="dk1"/>
              </a:solidFill>
              <a:latin typeface="Microsoft JhengHei"/>
              <a:ea typeface="Microsoft JhengHei"/>
              <a:cs typeface="Microsoft JhengHei"/>
              <a:sym typeface="Microsoft JhengHei"/>
            </a:endParaRPr>
          </a:p>
        </p:txBody>
      </p:sp>
      <p:sp>
        <p:nvSpPr>
          <p:cNvPr id="565" name="Google Shape;565;p71"/>
          <p:cNvSpPr/>
          <p:nvPr/>
        </p:nvSpPr>
        <p:spPr>
          <a:xfrm>
            <a:off x="837" y="906233"/>
            <a:ext cx="779381" cy="369332"/>
          </a:xfrm>
          <a:prstGeom prst="rect">
            <a:avLst/>
          </a:prstGeom>
          <a:solidFill>
            <a:srgbClr val="F2DAD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Microsoft JhengHei"/>
                <a:ea typeface="Microsoft JhengHei"/>
                <a:cs typeface="Microsoft JhengHei"/>
                <a:sym typeface="Microsoft JhengHei"/>
              </a:rPr>
              <a:t>方法1</a:t>
            </a:r>
            <a:endParaRPr sz="1800" b="0" i="0" u="none" strike="noStrike" cap="none">
              <a:solidFill>
                <a:srgbClr val="C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2"/>
          <p:cNvSpPr txBox="1">
            <a:spLocks noGrp="1"/>
          </p:cNvSpPr>
          <p:nvPr>
            <p:ph type="title"/>
          </p:nvPr>
        </p:nvSpPr>
        <p:spPr>
          <a:xfrm>
            <a:off x="889247" y="195486"/>
            <a:ext cx="6177235" cy="857250"/>
          </a:xfrm>
          <a:prstGeom prst="rect">
            <a:avLst/>
          </a:prstGeom>
          <a:noFill/>
          <a:ln>
            <a:noFill/>
          </a:ln>
        </p:spPr>
        <p:txBody>
          <a:bodyPr spcFirstLastPara="1" wrap="square" lIns="91425" tIns="45700" rIns="91425" bIns="45700" anchor="ctr" anchorCtr="0">
            <a:normAutofit fontScale="90000"/>
          </a:bodyPr>
          <a:lstStyle/>
          <a:p>
            <a:pPr lvl="0" algn="l">
              <a:buClr>
                <a:srgbClr val="002060"/>
              </a:buClr>
              <a:buSzPts val="4000"/>
            </a:pPr>
            <a:r>
              <a:rPr lang="en-US" altLang="zh-TW" sz="4000" b="1" dirty="0">
                <a:solidFill>
                  <a:srgbClr val="002060"/>
                </a:solidFill>
              </a:rPr>
              <a:t>二、 </a:t>
            </a:r>
            <a:r>
              <a:rPr lang="en-US" sz="4000" b="1" dirty="0" err="1" smtClean="0">
                <a:solidFill>
                  <a:srgbClr val="002060"/>
                </a:solidFill>
              </a:rPr>
              <a:t>多張</a:t>
            </a:r>
            <a:r>
              <a:rPr lang="en-US" sz="4000" b="1" dirty="0" err="1">
                <a:solidFill>
                  <a:srgbClr val="002060"/>
                </a:solidFill>
              </a:rPr>
              <a:t>Texture分開顯示</a:t>
            </a:r>
            <a:endParaRPr dirty="0"/>
          </a:p>
        </p:txBody>
      </p:sp>
      <p:grpSp>
        <p:nvGrpSpPr>
          <p:cNvPr id="571" name="Google Shape;571;p72"/>
          <p:cNvGrpSpPr/>
          <p:nvPr/>
        </p:nvGrpSpPr>
        <p:grpSpPr>
          <a:xfrm>
            <a:off x="0" y="0"/>
            <a:ext cx="791072" cy="791072"/>
            <a:chOff x="0" y="0"/>
            <a:chExt cx="791072" cy="791072"/>
          </a:xfrm>
        </p:grpSpPr>
        <p:sp>
          <p:nvSpPr>
            <p:cNvPr id="572" name="Google Shape;572;p7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73" name="Google Shape;573;p7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74" name="Google Shape;574;p7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75" name="Google Shape;575;p7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76" name="Google Shape;576;p72"/>
          <p:cNvGrpSpPr/>
          <p:nvPr/>
        </p:nvGrpSpPr>
        <p:grpSpPr>
          <a:xfrm>
            <a:off x="8460432" y="4299942"/>
            <a:ext cx="500406" cy="640288"/>
            <a:chOff x="8460432" y="4299942"/>
            <a:chExt cx="500406" cy="640288"/>
          </a:xfrm>
        </p:grpSpPr>
        <p:sp>
          <p:nvSpPr>
            <p:cNvPr id="577" name="Google Shape;577;p7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78" name="Google Shape;578;p7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79" name="Google Shape;579;p7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80" name="Google Shape;580;p7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581" name="Google Shape;581;p72"/>
          <p:cNvSpPr/>
          <p:nvPr/>
        </p:nvSpPr>
        <p:spPr>
          <a:xfrm>
            <a:off x="889248" y="875496"/>
            <a:ext cx="447279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(三)多張Texture分開顯示 </a:t>
            </a:r>
            <a:endParaRPr sz="1400" b="0" i="0" u="none" strike="noStrike" cap="none">
              <a:solidFill>
                <a:srgbClr val="000000"/>
              </a:solidFill>
              <a:latin typeface="Arial"/>
              <a:ea typeface="Arial"/>
              <a:cs typeface="Arial"/>
              <a:sym typeface="Arial"/>
            </a:endParaRPr>
          </a:p>
        </p:txBody>
      </p:sp>
      <p:sp>
        <p:nvSpPr>
          <p:cNvPr id="582" name="Google Shape;582;p72"/>
          <p:cNvSpPr txBox="1"/>
          <p:nvPr/>
        </p:nvSpPr>
        <p:spPr>
          <a:xfrm>
            <a:off x="485950" y="1397420"/>
            <a:ext cx="2974140" cy="369291"/>
          </a:xfrm>
          <a:prstGeom prst="rect">
            <a:avLst/>
          </a:prstGeom>
          <a:solidFill>
            <a:schemeClr val="lt1"/>
          </a:solidFill>
          <a:ln w="28575" cap="flat" cmpd="sng">
            <a:solidFill>
              <a:srgbClr val="92CCDC"/>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drawScene() part2</a:t>
            </a:r>
            <a:endParaRPr sz="1800" b="1" i="0" u="none" strike="noStrike" cap="none">
              <a:solidFill>
                <a:srgbClr val="0070C0"/>
              </a:solidFill>
              <a:latin typeface="Microsoft JhengHei"/>
              <a:ea typeface="Microsoft JhengHei"/>
              <a:cs typeface="Microsoft JhengHei"/>
              <a:sym typeface="Microsoft JhengHei"/>
            </a:endParaRPr>
          </a:p>
        </p:txBody>
      </p:sp>
      <p:sp>
        <p:nvSpPr>
          <p:cNvPr id="583" name="Google Shape;583;p72"/>
          <p:cNvSpPr txBox="1"/>
          <p:nvPr/>
        </p:nvSpPr>
        <p:spPr>
          <a:xfrm>
            <a:off x="1178146" y="1895600"/>
            <a:ext cx="3802269" cy="72006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並且將Shader Code改成使用</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9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samplerCube、textureCube</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584" name="Google Shape;584;p72"/>
          <p:cNvGrpSpPr/>
          <p:nvPr/>
        </p:nvGrpSpPr>
        <p:grpSpPr>
          <a:xfrm>
            <a:off x="289852" y="3460475"/>
            <a:ext cx="7061935" cy="1653574"/>
            <a:chOff x="1036947" y="4350575"/>
            <a:chExt cx="9802652" cy="2295321"/>
          </a:xfrm>
        </p:grpSpPr>
        <p:pic>
          <p:nvPicPr>
            <p:cNvPr id="585" name="Google Shape;585;p72"/>
            <p:cNvPicPr preferRelativeResize="0"/>
            <p:nvPr/>
          </p:nvPicPr>
          <p:blipFill rotWithShape="1">
            <a:blip r:embed="rId3">
              <a:alphaModFix/>
            </a:blip>
            <a:srcRect/>
            <a:stretch/>
          </p:blipFill>
          <p:spPr>
            <a:xfrm>
              <a:off x="1074655" y="4350575"/>
              <a:ext cx="9764944" cy="2228451"/>
            </a:xfrm>
            <a:prstGeom prst="rect">
              <a:avLst/>
            </a:prstGeom>
            <a:noFill/>
            <a:ln>
              <a:noFill/>
            </a:ln>
          </p:spPr>
        </p:pic>
        <p:sp>
          <p:nvSpPr>
            <p:cNvPr id="586" name="Google Shape;586;p72"/>
            <p:cNvSpPr/>
            <p:nvPr/>
          </p:nvSpPr>
          <p:spPr>
            <a:xfrm>
              <a:off x="1036947" y="6099141"/>
              <a:ext cx="6881568" cy="546755"/>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87" name="Google Shape;587;p72"/>
          <p:cNvSpPr/>
          <p:nvPr/>
        </p:nvSpPr>
        <p:spPr>
          <a:xfrm>
            <a:off x="289852" y="3091143"/>
            <a:ext cx="7420370" cy="3693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Microsoft JhengHei"/>
                <a:ea typeface="Microsoft JhengHei"/>
                <a:cs typeface="Microsoft JhengHei"/>
                <a:sym typeface="Microsoft JhengHei"/>
              </a:rPr>
              <a:t>這樣的話， drawScene() 會比剛才要簡單許多，而不需重複六次</a:t>
            </a:r>
            <a:endParaRPr sz="1400" b="0" i="0" u="none" strike="noStrike" cap="none">
              <a:solidFill>
                <a:srgbClr val="000000"/>
              </a:solidFill>
              <a:latin typeface="Arial"/>
              <a:ea typeface="Arial"/>
              <a:cs typeface="Arial"/>
              <a:sym typeface="Arial"/>
            </a:endParaRPr>
          </a:p>
        </p:txBody>
      </p:sp>
      <p:pic>
        <p:nvPicPr>
          <p:cNvPr id="588" name="Google Shape;588;p72"/>
          <p:cNvPicPr preferRelativeResize="0"/>
          <p:nvPr/>
        </p:nvPicPr>
        <p:blipFill rotWithShape="1">
          <a:blip r:embed="rId4">
            <a:alphaModFix/>
          </a:blip>
          <a:srcRect/>
          <a:stretch/>
        </p:blipFill>
        <p:spPr>
          <a:xfrm>
            <a:off x="4870686" y="1166518"/>
            <a:ext cx="4148955" cy="1836843"/>
          </a:xfrm>
          <a:prstGeom prst="rect">
            <a:avLst/>
          </a:prstGeom>
          <a:noFill/>
          <a:ln>
            <a:noFill/>
          </a:ln>
        </p:spPr>
      </p:pic>
      <p:sp>
        <p:nvSpPr>
          <p:cNvPr id="589" name="Google Shape;589;p72"/>
          <p:cNvSpPr/>
          <p:nvPr/>
        </p:nvSpPr>
        <p:spPr>
          <a:xfrm>
            <a:off x="837" y="906233"/>
            <a:ext cx="779381" cy="369332"/>
          </a:xfrm>
          <a:prstGeom prst="rect">
            <a:avLst/>
          </a:prstGeom>
          <a:solidFill>
            <a:srgbClr val="F2DAD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Microsoft JhengHei"/>
                <a:ea typeface="Microsoft JhengHei"/>
                <a:cs typeface="Microsoft JhengHei"/>
                <a:sym typeface="Microsoft JhengHei"/>
              </a:rPr>
              <a:t>方法1</a:t>
            </a:r>
            <a:endParaRPr sz="1800" b="0" i="0" u="none" strike="noStrike" cap="none">
              <a:solidFill>
                <a:srgbClr val="C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3"/>
          <p:cNvSpPr txBox="1">
            <a:spLocks noGrp="1"/>
          </p:cNvSpPr>
          <p:nvPr>
            <p:ph type="title"/>
          </p:nvPr>
        </p:nvSpPr>
        <p:spPr>
          <a:xfrm>
            <a:off x="889248" y="197768"/>
            <a:ext cx="6177235" cy="857250"/>
          </a:xfrm>
          <a:prstGeom prst="rect">
            <a:avLst/>
          </a:prstGeom>
          <a:noFill/>
          <a:ln>
            <a:noFill/>
          </a:ln>
        </p:spPr>
        <p:txBody>
          <a:bodyPr spcFirstLastPara="1" wrap="square" lIns="91425" tIns="45700" rIns="91425" bIns="45700" anchor="ctr" anchorCtr="0">
            <a:normAutofit fontScale="90000"/>
          </a:bodyPr>
          <a:lstStyle/>
          <a:p>
            <a:pPr lvl="0" algn="l">
              <a:buClr>
                <a:srgbClr val="002060"/>
              </a:buClr>
              <a:buSzPts val="4000"/>
            </a:pPr>
            <a:r>
              <a:rPr lang="en-US" altLang="zh-TW" sz="4000" b="1" dirty="0">
                <a:solidFill>
                  <a:srgbClr val="002060"/>
                </a:solidFill>
              </a:rPr>
              <a:t>二、 </a:t>
            </a:r>
            <a:r>
              <a:rPr lang="en-US" sz="4000" b="1" dirty="0" err="1" smtClean="0">
                <a:solidFill>
                  <a:srgbClr val="002060"/>
                </a:solidFill>
              </a:rPr>
              <a:t>多張</a:t>
            </a:r>
            <a:r>
              <a:rPr lang="en-US" sz="4000" b="1" dirty="0" err="1">
                <a:solidFill>
                  <a:srgbClr val="002060"/>
                </a:solidFill>
              </a:rPr>
              <a:t>Texture分開顯示</a:t>
            </a:r>
            <a:endParaRPr dirty="0"/>
          </a:p>
        </p:txBody>
      </p:sp>
      <p:grpSp>
        <p:nvGrpSpPr>
          <p:cNvPr id="595" name="Google Shape;595;p73"/>
          <p:cNvGrpSpPr/>
          <p:nvPr/>
        </p:nvGrpSpPr>
        <p:grpSpPr>
          <a:xfrm>
            <a:off x="0" y="0"/>
            <a:ext cx="791072" cy="791072"/>
            <a:chOff x="0" y="0"/>
            <a:chExt cx="791072" cy="791072"/>
          </a:xfrm>
        </p:grpSpPr>
        <p:sp>
          <p:nvSpPr>
            <p:cNvPr id="596" name="Google Shape;596;p7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7" name="Google Shape;597;p7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8" name="Google Shape;598;p7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9" name="Google Shape;599;p7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00" name="Google Shape;600;p73"/>
          <p:cNvGrpSpPr/>
          <p:nvPr/>
        </p:nvGrpSpPr>
        <p:grpSpPr>
          <a:xfrm>
            <a:off x="8460432" y="4299942"/>
            <a:ext cx="500406" cy="640288"/>
            <a:chOff x="8460432" y="4299942"/>
            <a:chExt cx="500406" cy="640288"/>
          </a:xfrm>
        </p:grpSpPr>
        <p:sp>
          <p:nvSpPr>
            <p:cNvPr id="601" name="Google Shape;601;p7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02" name="Google Shape;602;p7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03" name="Google Shape;603;p7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04" name="Google Shape;604;p7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605" name="Google Shape;605;p73"/>
          <p:cNvSpPr/>
          <p:nvPr/>
        </p:nvSpPr>
        <p:spPr>
          <a:xfrm>
            <a:off x="889248" y="875496"/>
            <a:ext cx="447279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(三)多張Texture分開顯示</a:t>
            </a:r>
            <a:endParaRPr sz="1400" b="0" i="0" u="none" strike="noStrike" cap="none">
              <a:solidFill>
                <a:srgbClr val="000000"/>
              </a:solidFill>
              <a:latin typeface="Arial"/>
              <a:ea typeface="Arial"/>
              <a:cs typeface="Arial"/>
              <a:sym typeface="Arial"/>
            </a:endParaRPr>
          </a:p>
        </p:txBody>
      </p:sp>
      <p:sp>
        <p:nvSpPr>
          <p:cNvPr id="606" name="Google Shape;606;p73"/>
          <p:cNvSpPr txBox="1"/>
          <p:nvPr/>
        </p:nvSpPr>
        <p:spPr>
          <a:xfrm>
            <a:off x="1942637" y="2436395"/>
            <a:ext cx="881992" cy="369291"/>
          </a:xfrm>
          <a:prstGeom prst="rect">
            <a:avLst/>
          </a:prstGeom>
          <a:solidFill>
            <a:schemeClr val="lt1"/>
          </a:solidFill>
          <a:ln w="28575" cap="flat" cmpd="sng">
            <a:solidFill>
              <a:srgbClr val="92CCDC"/>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效果</a:t>
            </a:r>
            <a:endParaRPr sz="1800" b="1" i="0" u="none" strike="noStrike" cap="none">
              <a:solidFill>
                <a:srgbClr val="0070C0"/>
              </a:solidFill>
              <a:latin typeface="Microsoft JhengHei"/>
              <a:ea typeface="Microsoft JhengHei"/>
              <a:cs typeface="Microsoft JhengHei"/>
              <a:sym typeface="Microsoft JhengHei"/>
            </a:endParaRPr>
          </a:p>
        </p:txBody>
      </p:sp>
      <p:pic>
        <p:nvPicPr>
          <p:cNvPr id="607" name="Google Shape;607;p73"/>
          <p:cNvPicPr preferRelativeResize="0"/>
          <p:nvPr/>
        </p:nvPicPr>
        <p:blipFill rotWithShape="1">
          <a:blip r:embed="rId3">
            <a:alphaModFix/>
          </a:blip>
          <a:srcRect/>
          <a:stretch/>
        </p:blipFill>
        <p:spPr>
          <a:xfrm>
            <a:off x="4926553" y="971508"/>
            <a:ext cx="3085934" cy="4171992"/>
          </a:xfrm>
          <a:prstGeom prst="rect">
            <a:avLst/>
          </a:prstGeom>
          <a:noFill/>
          <a:ln>
            <a:noFill/>
          </a:ln>
        </p:spPr>
      </p:pic>
      <p:sp>
        <p:nvSpPr>
          <p:cNvPr id="608" name="Google Shape;608;p73"/>
          <p:cNvSpPr/>
          <p:nvPr/>
        </p:nvSpPr>
        <p:spPr>
          <a:xfrm>
            <a:off x="837" y="906233"/>
            <a:ext cx="779381" cy="369332"/>
          </a:xfrm>
          <a:prstGeom prst="rect">
            <a:avLst/>
          </a:prstGeom>
          <a:solidFill>
            <a:srgbClr val="F2DAD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Microsoft JhengHei"/>
                <a:ea typeface="Microsoft JhengHei"/>
                <a:cs typeface="Microsoft JhengHei"/>
                <a:sym typeface="Microsoft JhengHei"/>
              </a:rPr>
              <a:t>方法1</a:t>
            </a:r>
            <a:endParaRPr sz="1800" b="0" i="0" u="none" strike="noStrike" cap="none">
              <a:solidFill>
                <a:srgbClr val="C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4"/>
          <p:cNvSpPr txBox="1">
            <a:spLocks noGrp="1"/>
          </p:cNvSpPr>
          <p:nvPr>
            <p:ph type="title"/>
          </p:nvPr>
        </p:nvSpPr>
        <p:spPr>
          <a:xfrm>
            <a:off x="889247" y="195486"/>
            <a:ext cx="6724657" cy="857250"/>
          </a:xfrm>
          <a:prstGeom prst="rect">
            <a:avLst/>
          </a:prstGeom>
          <a:noFill/>
          <a:ln>
            <a:noFill/>
          </a:ln>
        </p:spPr>
        <p:txBody>
          <a:bodyPr spcFirstLastPara="1" wrap="square" lIns="91425" tIns="45700" rIns="91425" bIns="45700" anchor="ctr" anchorCtr="0">
            <a:normAutofit/>
          </a:bodyPr>
          <a:lstStyle/>
          <a:p>
            <a:pPr lvl="0" algn="l">
              <a:buClr>
                <a:srgbClr val="002060"/>
              </a:buClr>
              <a:buSzPts val="4000"/>
            </a:pPr>
            <a:r>
              <a:rPr lang="en-US" altLang="zh-TW" sz="4000" b="1" dirty="0">
                <a:solidFill>
                  <a:srgbClr val="002060"/>
                </a:solidFill>
              </a:rPr>
              <a:t>二、 </a:t>
            </a:r>
            <a:r>
              <a:rPr lang="en-US" sz="4000" b="1" dirty="0" err="1" smtClean="0">
                <a:solidFill>
                  <a:srgbClr val="002060"/>
                </a:solidFill>
              </a:rPr>
              <a:t>多張</a:t>
            </a:r>
            <a:r>
              <a:rPr lang="en-US" sz="4000" b="1" dirty="0" err="1">
                <a:solidFill>
                  <a:srgbClr val="002060"/>
                </a:solidFill>
              </a:rPr>
              <a:t>Texture分開顯示</a:t>
            </a:r>
            <a:endParaRPr dirty="0"/>
          </a:p>
        </p:txBody>
      </p:sp>
      <p:grpSp>
        <p:nvGrpSpPr>
          <p:cNvPr id="614" name="Google Shape;614;p74"/>
          <p:cNvGrpSpPr/>
          <p:nvPr/>
        </p:nvGrpSpPr>
        <p:grpSpPr>
          <a:xfrm>
            <a:off x="0" y="0"/>
            <a:ext cx="791072" cy="791072"/>
            <a:chOff x="0" y="0"/>
            <a:chExt cx="791072" cy="791072"/>
          </a:xfrm>
        </p:grpSpPr>
        <p:sp>
          <p:nvSpPr>
            <p:cNvPr id="615" name="Google Shape;615;p7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16" name="Google Shape;616;p7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17" name="Google Shape;617;p7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18" name="Google Shape;618;p7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19" name="Google Shape;619;p74"/>
          <p:cNvGrpSpPr/>
          <p:nvPr/>
        </p:nvGrpSpPr>
        <p:grpSpPr>
          <a:xfrm>
            <a:off x="8460432" y="4299942"/>
            <a:ext cx="500406" cy="640288"/>
            <a:chOff x="8460432" y="4299942"/>
            <a:chExt cx="500406" cy="640288"/>
          </a:xfrm>
        </p:grpSpPr>
        <p:sp>
          <p:nvSpPr>
            <p:cNvPr id="620" name="Google Shape;620;p7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21" name="Google Shape;621;p7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22" name="Google Shape;622;p7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23" name="Google Shape;623;p7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624" name="Google Shape;624;p74"/>
          <p:cNvSpPr/>
          <p:nvPr/>
        </p:nvSpPr>
        <p:spPr>
          <a:xfrm>
            <a:off x="889248" y="875496"/>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(三)多張Texture分開顯示</a:t>
            </a:r>
            <a:endParaRPr sz="1400" b="0" i="0" u="none" strike="noStrike" cap="none">
              <a:solidFill>
                <a:srgbClr val="000000"/>
              </a:solidFill>
              <a:latin typeface="Arial"/>
              <a:ea typeface="Arial"/>
              <a:cs typeface="Arial"/>
              <a:sym typeface="Arial"/>
            </a:endParaRPr>
          </a:p>
        </p:txBody>
      </p:sp>
      <p:sp>
        <p:nvSpPr>
          <p:cNvPr id="625" name="Google Shape;625;p74"/>
          <p:cNvSpPr/>
          <p:nvPr/>
        </p:nvSpPr>
        <p:spPr>
          <a:xfrm>
            <a:off x="837" y="906233"/>
            <a:ext cx="779381" cy="369332"/>
          </a:xfrm>
          <a:prstGeom prst="rect">
            <a:avLst/>
          </a:prstGeom>
          <a:solidFill>
            <a:srgbClr val="E5DFE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方法2</a:t>
            </a:r>
            <a:endParaRPr sz="1800" b="0" i="0" u="none" strike="noStrike" cap="none">
              <a:solidFill>
                <a:srgbClr val="7030A0"/>
              </a:solidFill>
              <a:latin typeface="Arial"/>
              <a:ea typeface="Arial"/>
              <a:cs typeface="Arial"/>
              <a:sym typeface="Arial"/>
            </a:endParaRPr>
          </a:p>
        </p:txBody>
      </p:sp>
      <p:sp>
        <p:nvSpPr>
          <p:cNvPr id="626" name="Google Shape;626;p74"/>
          <p:cNvSpPr txBox="1"/>
          <p:nvPr/>
        </p:nvSpPr>
        <p:spPr>
          <a:xfrm>
            <a:off x="692188" y="1459865"/>
            <a:ext cx="7793736" cy="270248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dirty="0" err="1">
                <a:solidFill>
                  <a:schemeClr val="dk1"/>
                </a:solidFill>
                <a:latin typeface="Microsoft JhengHei"/>
                <a:ea typeface="Microsoft JhengHei"/>
                <a:cs typeface="Microsoft JhengHei"/>
                <a:sym typeface="Microsoft JhengHei"/>
              </a:rPr>
              <a:t>要將多張Texture分開顯示</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我們除了預先將所有Texture都送進Texture之外，我們也可以改成Render前再即時送</a:t>
            </a:r>
            <a:r>
              <a:rPr lang="en-US" sz="2000" b="0" i="0" u="none" strike="noStrike" cap="none" dirty="0">
                <a:solidFill>
                  <a:schemeClr val="dk1"/>
                </a:solidFill>
                <a:latin typeface="Microsoft JhengHei"/>
                <a:ea typeface="Microsoft JhengHei"/>
                <a:cs typeface="Microsoft JhengHei"/>
                <a:sym typeface="Microsoft JhengHei"/>
              </a:rPr>
              <a:t>。</a:t>
            </a:r>
            <a:endParaRPr sz="20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dirty="0" err="1">
                <a:solidFill>
                  <a:schemeClr val="dk1"/>
                </a:solidFill>
                <a:latin typeface="Microsoft JhengHei"/>
                <a:ea typeface="Microsoft JhengHei"/>
                <a:cs typeface="Microsoft JhengHei"/>
                <a:sym typeface="Microsoft JhengHei"/>
              </a:rPr>
              <a:t>這種像是影片</a:t>
            </a:r>
            <a:r>
              <a:rPr lang="en-US" sz="2000" b="0" i="0" u="none" strike="noStrike" cap="none" dirty="0">
                <a:solidFill>
                  <a:schemeClr val="dk1"/>
                </a:solidFill>
                <a:latin typeface="Microsoft JhengHei"/>
                <a:ea typeface="Microsoft JhengHei"/>
                <a:cs typeface="Microsoft JhengHei"/>
                <a:sym typeface="Microsoft JhengHei"/>
              </a:rPr>
              <a:t> (如 : </a:t>
            </a:r>
            <a:r>
              <a:rPr lang="en-US" sz="2000" b="0" i="0" u="none" strike="noStrike" cap="none" dirty="0" err="1">
                <a:solidFill>
                  <a:schemeClr val="dk1"/>
                </a:solidFill>
                <a:latin typeface="Microsoft JhengHei"/>
                <a:ea typeface="Microsoft JhengHei"/>
                <a:cs typeface="Microsoft JhengHei"/>
                <a:sym typeface="Microsoft JhengHei"/>
              </a:rPr>
              <a:t>從現實Camera傳來之影片，例如擴增實境AR</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無法預先知道Texture的Image</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Data時適合用此種方法</a:t>
            </a:r>
            <a:r>
              <a:rPr lang="en-US" sz="2000" b="0" i="0" u="none" strike="noStrike" cap="none" dirty="0">
                <a:solidFill>
                  <a:schemeClr val="dk1"/>
                </a:solidFill>
                <a:latin typeface="Microsoft JhengHei"/>
                <a:ea typeface="Microsoft JhengHei"/>
                <a:cs typeface="Microsoft JhengHei"/>
                <a:sym typeface="Microsoft JhengHei"/>
              </a:rPr>
              <a:t>。</a:t>
            </a:r>
            <a:endParaRPr sz="20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dirty="0" smtClean="0">
                <a:solidFill>
                  <a:schemeClr val="dk1"/>
                </a:solidFill>
                <a:latin typeface="Microsoft JhengHei"/>
                <a:ea typeface="Microsoft JhengHei"/>
                <a:cs typeface="Microsoft JhengHei"/>
                <a:sym typeface="Microsoft JhengHei"/>
              </a:rPr>
              <a:t>我們以</a:t>
            </a:r>
            <a:r>
              <a:rPr lang="en-US" sz="2000" b="0" i="0" u="none" strike="noStrike" cap="none" dirty="0">
                <a:solidFill>
                  <a:schemeClr val="dk1"/>
                </a:solidFill>
                <a:latin typeface="Microsoft JhengHei"/>
                <a:ea typeface="Microsoft JhengHei"/>
                <a:cs typeface="Microsoft JhengHei"/>
                <a:sym typeface="Microsoft JhengHei"/>
              </a:rPr>
              <a:t>HTML5提供之WEBM格式影片示範</a:t>
            </a:r>
            <a:endParaRPr sz="20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9fec1acc8d_0_230"/>
          <p:cNvSpPr txBox="1">
            <a:spLocks noGrp="1"/>
          </p:cNvSpPr>
          <p:nvPr>
            <p:ph type="title"/>
          </p:nvPr>
        </p:nvSpPr>
        <p:spPr>
          <a:xfrm>
            <a:off x="889248" y="195486"/>
            <a:ext cx="6383280" cy="857400"/>
          </a:xfrm>
          <a:prstGeom prst="rect">
            <a:avLst/>
          </a:prstGeom>
          <a:noFill/>
          <a:ln>
            <a:noFill/>
          </a:ln>
        </p:spPr>
        <p:txBody>
          <a:bodyPr spcFirstLastPara="1" wrap="square" lIns="91425" tIns="45700" rIns="91425" bIns="45700" anchor="ctr" anchorCtr="0">
            <a:no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632" name="Google Shape;632;g9fec1acc8d_0_230"/>
          <p:cNvGrpSpPr/>
          <p:nvPr/>
        </p:nvGrpSpPr>
        <p:grpSpPr>
          <a:xfrm>
            <a:off x="0" y="0"/>
            <a:ext cx="791004" cy="791004"/>
            <a:chOff x="0" y="0"/>
            <a:chExt cx="791004" cy="791004"/>
          </a:xfrm>
        </p:grpSpPr>
        <p:sp>
          <p:nvSpPr>
            <p:cNvPr id="633" name="Google Shape;633;g9fec1acc8d_0_23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34" name="Google Shape;634;g9fec1acc8d_0_23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35" name="Google Shape;635;g9fec1acc8d_0_23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36" name="Google Shape;636;g9fec1acc8d_0_23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37" name="Google Shape;637;g9fec1acc8d_0_230"/>
          <p:cNvGrpSpPr/>
          <p:nvPr/>
        </p:nvGrpSpPr>
        <p:grpSpPr>
          <a:xfrm>
            <a:off x="8460432" y="4299942"/>
            <a:ext cx="500394" cy="640276"/>
            <a:chOff x="8460432" y="4299942"/>
            <a:chExt cx="500394" cy="640276"/>
          </a:xfrm>
        </p:grpSpPr>
        <p:sp>
          <p:nvSpPr>
            <p:cNvPr id="638" name="Google Shape;638;g9fec1acc8d_0_23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39" name="Google Shape;639;g9fec1acc8d_0_23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40" name="Google Shape;640;g9fec1acc8d_0_23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41" name="Google Shape;641;g9fec1acc8d_0_230"/>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642" name="Google Shape;642;g9fec1acc8d_0_230"/>
          <p:cNvSpPr/>
          <p:nvPr/>
        </p:nvSpPr>
        <p:spPr>
          <a:xfrm>
            <a:off x="889246" y="875496"/>
            <a:ext cx="2731777"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四</a:t>
            </a:r>
            <a:r>
              <a:rPr lang="en-US" sz="2000" b="0" i="0" u="none" strike="noStrike" cap="none" dirty="0" smtClean="0">
                <a:solidFill>
                  <a:srgbClr val="0070C0"/>
                </a:solidFill>
                <a:latin typeface="Microsoft JhengHei"/>
                <a:ea typeface="Microsoft JhengHei"/>
                <a:cs typeface="Microsoft JhengHei"/>
                <a:sym typeface="Microsoft JhengHei"/>
              </a:rPr>
              <a:t>) </a:t>
            </a:r>
            <a:r>
              <a:rPr lang="zh-TW" altLang="en-US" sz="2000" b="0" i="0" u="none" strike="noStrike" cap="none" dirty="0" smtClean="0">
                <a:solidFill>
                  <a:srgbClr val="0070C0"/>
                </a:solidFill>
                <a:latin typeface="Microsoft JhengHei"/>
                <a:ea typeface="Microsoft JhengHei"/>
                <a:cs typeface="Microsoft JhengHei"/>
                <a:sym typeface="Microsoft JhengHei"/>
              </a:rPr>
              <a:t>動態材質做法</a:t>
            </a:r>
            <a:endParaRPr sz="1400" b="0" i="0" u="none" strike="noStrike" cap="none" dirty="0">
              <a:solidFill>
                <a:srgbClr val="000000"/>
              </a:solidFill>
              <a:latin typeface="Arial"/>
              <a:ea typeface="Arial"/>
              <a:cs typeface="Arial"/>
              <a:sym typeface="Arial"/>
            </a:endParaRPr>
          </a:p>
        </p:txBody>
      </p:sp>
      <p:sp>
        <p:nvSpPr>
          <p:cNvPr id="643" name="Google Shape;643;g9fec1acc8d_0_230"/>
          <p:cNvSpPr txBox="1"/>
          <p:nvPr/>
        </p:nvSpPr>
        <p:spPr>
          <a:xfrm>
            <a:off x="889247" y="1421896"/>
            <a:ext cx="7793700" cy="3410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首先要讓影片載入成Web中的一個物件</a:t>
            </a:r>
            <a:endParaRPr sz="20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並定義好Callback Function</a:t>
            </a:r>
            <a:endParaRPr/>
          </a:p>
          <a:p>
            <a:pPr marL="914400" marR="0" lvl="1"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Callback Function要定義包含 :</a:t>
            </a:r>
            <a:endParaRPr/>
          </a:p>
          <a:p>
            <a:pPr marL="1371600" marR="0" lvl="2"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畫面更新事件</a:t>
            </a:r>
            <a:endParaRPr sz="1600" b="0" i="0" u="none" strike="noStrike" cap="none">
              <a:solidFill>
                <a:schemeClr val="dk1"/>
              </a:solidFill>
              <a:latin typeface="Microsoft JhengHei"/>
              <a:ea typeface="Microsoft JhengHei"/>
              <a:cs typeface="Microsoft JhengHei"/>
              <a:sym typeface="Microsoft JhengHei"/>
            </a:endParaRPr>
          </a:p>
          <a:p>
            <a:pPr marL="1371600" marR="0" lvl="2"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播放開始與結束事件</a:t>
            </a: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設定讓畫面更新時會出發讓flag變為True</a:t>
            </a:r>
            <a:endParaRPr/>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播放結束時要讓他重新撥放</a:t>
            </a:r>
            <a:endParaRPr sz="20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4" descr="D:\Downloads\webglTeplate_工作區域 1 複本 2.jpg"/>
          <p:cNvPicPr preferRelativeResize="0"/>
          <p:nvPr/>
        </p:nvPicPr>
        <p:blipFill rotWithShape="1">
          <a:blip r:embed="rId3">
            <a:alphaModFix/>
          </a:blip>
          <a:srcRect/>
          <a:stretch/>
        </p:blipFill>
        <p:spPr>
          <a:xfrm>
            <a:off x="0" y="15775"/>
            <a:ext cx="9144000" cy="5148263"/>
          </a:xfrm>
          <a:prstGeom prst="rect">
            <a:avLst/>
          </a:prstGeom>
          <a:noFill/>
          <a:ln>
            <a:noFill/>
          </a:ln>
        </p:spPr>
      </p:pic>
      <p:sp>
        <p:nvSpPr>
          <p:cNvPr id="122" name="Google Shape;122;p4"/>
          <p:cNvSpPr txBox="1">
            <a:spLocks noGrp="1"/>
          </p:cNvSpPr>
          <p:nvPr>
            <p:ph type="title"/>
          </p:nvPr>
        </p:nvSpPr>
        <p:spPr>
          <a:xfrm>
            <a:off x="539552" y="987574"/>
            <a:ext cx="7772400" cy="10215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en-US">
                <a:solidFill>
                  <a:srgbClr val="002060"/>
                </a:solidFill>
              </a:rPr>
              <a:t>壹、Texture作為背景</a:t>
            </a:r>
            <a:endParaRPr>
              <a:solidFill>
                <a:srgbClr val="002060"/>
              </a:solidFill>
            </a:endParaRPr>
          </a:p>
        </p:txBody>
      </p:sp>
      <p:sp>
        <p:nvSpPr>
          <p:cNvPr id="123" name="Google Shape;123;p4"/>
          <p:cNvSpPr/>
          <p:nvPr/>
        </p:nvSpPr>
        <p:spPr>
          <a:xfrm>
            <a:off x="1619672" y="1635646"/>
            <a:ext cx="3888674"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err="1">
                <a:solidFill>
                  <a:schemeClr val="dk1"/>
                </a:solidFill>
                <a:latin typeface="Microsoft JhengHei"/>
                <a:ea typeface="Microsoft JhengHei"/>
                <a:cs typeface="Microsoft JhengHei"/>
                <a:sym typeface="Microsoft JhengHei"/>
              </a:rPr>
              <a:t>一、把</a:t>
            </a:r>
            <a:r>
              <a:rPr lang="en-US" sz="2000" b="0" i="0" u="none" strike="noStrike" cap="none" dirty="0">
                <a:solidFill>
                  <a:schemeClr val="dk1"/>
                </a:solidFill>
                <a:latin typeface="Microsoft JhengHei"/>
                <a:ea typeface="Microsoft JhengHei"/>
                <a:cs typeface="Microsoft JhengHei"/>
                <a:sym typeface="Microsoft JhengHei"/>
              </a:rPr>
              <a:t> </a:t>
            </a:r>
            <a:r>
              <a:rPr lang="en-US" sz="2000" b="0" i="0" u="none" strike="noStrike" cap="none" dirty="0" err="1">
                <a:solidFill>
                  <a:schemeClr val="dk1"/>
                </a:solidFill>
                <a:latin typeface="Microsoft JhengHei"/>
                <a:ea typeface="Microsoft JhengHei"/>
                <a:cs typeface="Microsoft JhengHei"/>
                <a:sym typeface="Microsoft JhengHei"/>
              </a:rPr>
              <a:t>Texture貼在無窮遠處</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2000" b="0" i="0" u="none" strike="noStrike" cap="none" dirty="0" err="1">
                <a:solidFill>
                  <a:schemeClr val="dk1"/>
                </a:solidFill>
                <a:latin typeface="Microsoft JhengHei"/>
                <a:ea typeface="Microsoft JhengHei"/>
                <a:cs typeface="Microsoft JhengHei"/>
                <a:sym typeface="Microsoft JhengHei"/>
              </a:rPr>
              <a:t>二、相關function</a:t>
            </a:r>
            <a:endParaRPr dirty="0"/>
          </a:p>
        </p:txBody>
      </p:sp>
      <p:sp>
        <p:nvSpPr>
          <p:cNvPr id="124" name="Google Shape;124;p4"/>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9fec1acc8d_0_246"/>
          <p:cNvSpPr txBox="1">
            <a:spLocks noGrp="1"/>
          </p:cNvSpPr>
          <p:nvPr>
            <p:ph type="title"/>
          </p:nvPr>
        </p:nvSpPr>
        <p:spPr>
          <a:xfrm>
            <a:off x="889248" y="195486"/>
            <a:ext cx="7053840" cy="857400"/>
          </a:xfrm>
          <a:prstGeom prst="rect">
            <a:avLst/>
          </a:prstGeom>
          <a:noFill/>
          <a:ln>
            <a:noFill/>
          </a:ln>
        </p:spPr>
        <p:txBody>
          <a:bodyPr spcFirstLastPara="1" wrap="square" lIns="91425" tIns="45700" rIns="91425" bIns="45700" anchor="ctr" anchorCtr="0">
            <a:no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649" name="Google Shape;649;g9fec1acc8d_0_246"/>
          <p:cNvGrpSpPr/>
          <p:nvPr/>
        </p:nvGrpSpPr>
        <p:grpSpPr>
          <a:xfrm>
            <a:off x="0" y="0"/>
            <a:ext cx="791004" cy="791004"/>
            <a:chOff x="0" y="0"/>
            <a:chExt cx="791004" cy="791004"/>
          </a:xfrm>
        </p:grpSpPr>
        <p:sp>
          <p:nvSpPr>
            <p:cNvPr id="650" name="Google Shape;650;g9fec1acc8d_0_246"/>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51" name="Google Shape;651;g9fec1acc8d_0_246"/>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52" name="Google Shape;652;g9fec1acc8d_0_246"/>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53" name="Google Shape;653;g9fec1acc8d_0_246"/>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54" name="Google Shape;654;g9fec1acc8d_0_246"/>
          <p:cNvGrpSpPr/>
          <p:nvPr/>
        </p:nvGrpSpPr>
        <p:grpSpPr>
          <a:xfrm>
            <a:off x="8460432" y="4299942"/>
            <a:ext cx="500394" cy="640276"/>
            <a:chOff x="8460432" y="4299942"/>
            <a:chExt cx="500394" cy="640276"/>
          </a:xfrm>
        </p:grpSpPr>
        <p:sp>
          <p:nvSpPr>
            <p:cNvPr id="655" name="Google Shape;655;g9fec1acc8d_0_246"/>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56" name="Google Shape;656;g9fec1acc8d_0_246"/>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57" name="Google Shape;657;g9fec1acc8d_0_246"/>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58" name="Google Shape;658;g9fec1acc8d_0_246"/>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660" name="Google Shape;660;g9fec1acc8d_0_246"/>
          <p:cNvSpPr txBox="1"/>
          <p:nvPr/>
        </p:nvSpPr>
        <p:spPr>
          <a:xfrm>
            <a:off x="929057" y="1275696"/>
            <a:ext cx="7068895" cy="3410400"/>
          </a:xfrm>
          <a:prstGeom prst="rect">
            <a:avLst/>
          </a:prstGeom>
          <a:noFill/>
          <a:ln>
            <a:noFill/>
          </a:ln>
        </p:spPr>
        <p:txBody>
          <a:bodyPr spcFirstLastPara="1" wrap="square" lIns="91425" tIns="45700" rIns="91425" bIns="45700" anchor="t" anchorCtr="0">
            <a:noAutofit/>
          </a:bodyPr>
          <a:lstStyle/>
          <a:p>
            <a:pPr marL="742950" marR="0" lvl="0" indent="-285750" algn="l" rtl="0">
              <a:lnSpc>
                <a:spcPct val="100000"/>
              </a:lnSpc>
              <a:spcBef>
                <a:spcPts val="360"/>
              </a:spcBef>
              <a:spcAft>
                <a:spcPts val="0"/>
              </a:spcAft>
              <a:buFont typeface="Arial" panose="020B0604020202020204" pitchFamily="34" charset="0"/>
              <a:buChar char="•"/>
            </a:pPr>
            <a:r>
              <a:rPr lang="en-US" sz="1700" dirty="0" err="1" smtClean="0">
                <a:solidFill>
                  <a:schemeClr val="dk1"/>
                </a:solidFill>
                <a:latin typeface="Microsoft JhengHei"/>
                <a:ea typeface="Microsoft JhengHei"/>
                <a:cs typeface="Microsoft JhengHei"/>
                <a:sym typeface="Microsoft JhengHei"/>
              </a:rPr>
              <a:t>許多瀏覽器針對此種物件會有</a:t>
            </a:r>
            <a:r>
              <a:rPr lang="en-US" sz="1700" dirty="0" err="1">
                <a:solidFill>
                  <a:schemeClr val="dk1"/>
                </a:solidFill>
                <a:latin typeface="Microsoft JhengHei"/>
                <a:ea typeface="Microsoft JhengHei"/>
                <a:cs typeface="Microsoft JhengHei"/>
                <a:sym typeface="Microsoft JhengHei"/>
              </a:rPr>
              <a:t>XX</a:t>
            </a:r>
            <a:r>
              <a:rPr lang="en-US" sz="1700" dirty="0" err="1" smtClean="0">
                <a:solidFill>
                  <a:schemeClr val="dk1"/>
                </a:solidFill>
                <a:latin typeface="Microsoft JhengHei"/>
                <a:ea typeface="Microsoft JhengHei"/>
                <a:cs typeface="Microsoft JhengHei"/>
                <a:sym typeface="Microsoft JhengHei"/>
              </a:rPr>
              <a:t>政策</a:t>
            </a:r>
            <a:r>
              <a:rPr lang="zh-TW" altLang="en-US" sz="1700" dirty="0">
                <a:solidFill>
                  <a:schemeClr val="dk1"/>
                </a:solidFill>
                <a:latin typeface="Microsoft JhengHei"/>
                <a:ea typeface="Microsoft JhengHei"/>
                <a:cs typeface="Microsoft JhengHei"/>
                <a:sym typeface="Microsoft JhengHei"/>
              </a:rPr>
              <a:t>，</a:t>
            </a:r>
            <a:r>
              <a:rPr lang="en-US" sz="1700" dirty="0" err="1" smtClean="0">
                <a:solidFill>
                  <a:schemeClr val="dk1"/>
                </a:solidFill>
                <a:latin typeface="Microsoft JhengHei"/>
                <a:ea typeface="Microsoft JhengHei"/>
                <a:cs typeface="Microsoft JhengHei"/>
                <a:sym typeface="Microsoft JhengHei"/>
              </a:rPr>
              <a:t>例如有些社群網站影片不會自動播放</a:t>
            </a:r>
            <a:endParaRPr sz="1700" dirty="0">
              <a:solidFill>
                <a:schemeClr val="dk1"/>
              </a:solidFill>
              <a:latin typeface="Microsoft JhengHei"/>
              <a:ea typeface="Microsoft JhengHei"/>
              <a:cs typeface="Microsoft JhengHei"/>
              <a:sym typeface="Microsoft JhengHei"/>
            </a:endParaRPr>
          </a:p>
          <a:p>
            <a:pPr marL="742950" marR="0" lvl="0" indent="-285750" algn="l" rtl="0">
              <a:lnSpc>
                <a:spcPct val="100000"/>
              </a:lnSpc>
              <a:spcBef>
                <a:spcPts val="360"/>
              </a:spcBef>
              <a:spcAft>
                <a:spcPts val="0"/>
              </a:spcAft>
              <a:buFont typeface="Arial" panose="020B0604020202020204" pitchFamily="34" charset="0"/>
              <a:buChar char="•"/>
            </a:pPr>
            <a:endParaRPr sz="1700" dirty="0">
              <a:solidFill>
                <a:schemeClr val="dk1"/>
              </a:solidFill>
              <a:latin typeface="Microsoft JhengHei"/>
              <a:ea typeface="Microsoft JhengHei"/>
              <a:cs typeface="Microsoft JhengHei"/>
              <a:sym typeface="Microsoft JhengHei"/>
            </a:endParaRPr>
          </a:p>
          <a:p>
            <a:pPr marL="742950" marR="0" lvl="0" indent="-285750" algn="l" rtl="0">
              <a:lnSpc>
                <a:spcPct val="100000"/>
              </a:lnSpc>
              <a:spcBef>
                <a:spcPts val="360"/>
              </a:spcBef>
              <a:spcAft>
                <a:spcPts val="0"/>
              </a:spcAft>
              <a:buFont typeface="Arial" panose="020B0604020202020204" pitchFamily="34" charset="0"/>
              <a:buChar char="•"/>
            </a:pPr>
            <a:r>
              <a:rPr lang="en-US" sz="1700" dirty="0" err="1" smtClean="0">
                <a:solidFill>
                  <a:schemeClr val="dk1"/>
                </a:solidFill>
                <a:latin typeface="Microsoft JhengHei"/>
                <a:ea typeface="Microsoft JhengHei"/>
                <a:cs typeface="Microsoft JhengHei"/>
                <a:sym typeface="Microsoft JhengHei"/>
              </a:rPr>
              <a:t>該政策規定影片播放須由使用者同意</a:t>
            </a:r>
            <a:r>
              <a:rPr lang="zh-TW" altLang="en-US" sz="1700" dirty="0">
                <a:solidFill>
                  <a:schemeClr val="dk1"/>
                </a:solidFill>
                <a:latin typeface="Microsoft JhengHei"/>
                <a:ea typeface="Microsoft JhengHei"/>
                <a:cs typeface="Microsoft JhengHei"/>
                <a:sym typeface="Microsoft JhengHei"/>
              </a:rPr>
              <a:t>，</a:t>
            </a:r>
            <a:r>
              <a:rPr lang="en-US" sz="1700" dirty="0" err="1" smtClean="0">
                <a:solidFill>
                  <a:schemeClr val="dk1"/>
                </a:solidFill>
                <a:latin typeface="Microsoft JhengHei"/>
                <a:ea typeface="Microsoft JhengHei"/>
                <a:cs typeface="Microsoft JhengHei"/>
                <a:sym typeface="Microsoft JhengHei"/>
              </a:rPr>
              <a:t>換句話說影片要能順利播放的條件是要與網頁有互動</a:t>
            </a:r>
            <a:endParaRPr sz="1700" dirty="0">
              <a:solidFill>
                <a:schemeClr val="dk1"/>
              </a:solidFill>
              <a:latin typeface="Microsoft JhengHei"/>
              <a:ea typeface="Microsoft JhengHei"/>
              <a:cs typeface="Microsoft JhengHei"/>
              <a:sym typeface="Microsoft JhengHei"/>
            </a:endParaRPr>
          </a:p>
          <a:p>
            <a:pPr marL="742950" marR="0" lvl="0" indent="-285750" algn="l" rtl="0">
              <a:lnSpc>
                <a:spcPct val="100000"/>
              </a:lnSpc>
              <a:spcBef>
                <a:spcPts val="360"/>
              </a:spcBef>
              <a:spcAft>
                <a:spcPts val="0"/>
              </a:spcAft>
              <a:buFont typeface="Arial" panose="020B0604020202020204" pitchFamily="34" charset="0"/>
              <a:buChar char="•"/>
            </a:pPr>
            <a:r>
              <a:rPr lang="en-US" sz="1700" dirty="0" err="1" smtClean="0">
                <a:solidFill>
                  <a:schemeClr val="dk1"/>
                </a:solidFill>
                <a:latin typeface="Microsoft JhengHei"/>
                <a:ea typeface="Microsoft JhengHei"/>
                <a:cs typeface="Microsoft JhengHei"/>
                <a:sym typeface="Microsoft JhengHei"/>
              </a:rPr>
              <a:t>如果要讓影片能正常播放</a:t>
            </a:r>
            <a:endParaRPr sz="1700" dirty="0">
              <a:solidFill>
                <a:schemeClr val="dk1"/>
              </a:solidFill>
              <a:latin typeface="Microsoft JhengHei"/>
              <a:ea typeface="Microsoft JhengHei"/>
              <a:cs typeface="Microsoft JhengHei"/>
              <a:sym typeface="Microsoft JhengHei"/>
            </a:endParaRPr>
          </a:p>
          <a:p>
            <a:pPr marL="457200" marR="0" lvl="0" algn="l" rtl="0">
              <a:lnSpc>
                <a:spcPct val="100000"/>
              </a:lnSpc>
              <a:spcBef>
                <a:spcPts val="360"/>
              </a:spcBef>
              <a:spcAft>
                <a:spcPts val="0"/>
              </a:spcAft>
            </a:pPr>
            <a:r>
              <a:rPr lang="en-US" altLang="zh-TW" sz="1700" dirty="0" smtClean="0">
                <a:solidFill>
                  <a:schemeClr val="dk1"/>
                </a:solidFill>
                <a:latin typeface="Microsoft JhengHei"/>
                <a:ea typeface="Microsoft JhengHei"/>
                <a:cs typeface="Microsoft JhengHei"/>
                <a:sym typeface="Microsoft JhengHei"/>
              </a:rPr>
              <a:t>(1)</a:t>
            </a:r>
            <a:r>
              <a:rPr lang="en-US" sz="1700" dirty="0" err="1" smtClean="0">
                <a:solidFill>
                  <a:schemeClr val="dk1"/>
                </a:solidFill>
                <a:latin typeface="Microsoft JhengHei"/>
                <a:ea typeface="Microsoft JhengHei"/>
                <a:cs typeface="Microsoft JhengHei"/>
                <a:sym typeface="Microsoft JhengHei"/>
              </a:rPr>
              <a:t>要先把影片的</a:t>
            </a:r>
            <a:r>
              <a:rPr lang="en-US" sz="1700" dirty="0" err="1">
                <a:solidFill>
                  <a:schemeClr val="dk1"/>
                </a:solidFill>
                <a:latin typeface="Microsoft JhengHei"/>
                <a:ea typeface="Microsoft JhengHei"/>
                <a:cs typeface="Microsoft JhengHei"/>
                <a:sym typeface="Microsoft JhengHei"/>
              </a:rPr>
              <a:t>mute設定為true</a:t>
            </a:r>
            <a:endParaRPr sz="1700" dirty="0">
              <a:solidFill>
                <a:schemeClr val="dk1"/>
              </a:solidFill>
              <a:latin typeface="Microsoft JhengHei"/>
              <a:ea typeface="Microsoft JhengHei"/>
              <a:cs typeface="Microsoft JhengHei"/>
              <a:sym typeface="Microsoft JhengHei"/>
            </a:endParaRPr>
          </a:p>
          <a:p>
            <a:pPr marL="457200" marR="0" lvl="0" algn="l" rtl="0">
              <a:lnSpc>
                <a:spcPct val="100000"/>
              </a:lnSpc>
              <a:spcBef>
                <a:spcPts val="360"/>
              </a:spcBef>
              <a:spcAft>
                <a:spcPts val="0"/>
              </a:spcAft>
            </a:pPr>
            <a:r>
              <a:rPr lang="en-US" altLang="zh-TW" sz="1700" dirty="0" smtClean="0">
                <a:solidFill>
                  <a:schemeClr val="dk1"/>
                </a:solidFill>
                <a:latin typeface="Microsoft JhengHei"/>
                <a:ea typeface="Microsoft JhengHei"/>
                <a:cs typeface="Microsoft JhengHei"/>
                <a:sym typeface="Microsoft JhengHei"/>
              </a:rPr>
              <a:t>(2)</a:t>
            </a:r>
            <a:r>
              <a:rPr lang="en-US" sz="1700" dirty="0" err="1" smtClean="0">
                <a:solidFill>
                  <a:schemeClr val="dk1"/>
                </a:solidFill>
                <a:latin typeface="Microsoft JhengHei"/>
                <a:ea typeface="Microsoft JhengHei"/>
                <a:cs typeface="Microsoft JhengHei"/>
                <a:sym typeface="Microsoft JhengHei"/>
              </a:rPr>
              <a:t>並且綁定任何關於使用者互動的事件</a:t>
            </a:r>
            <a:endParaRPr sz="1700" dirty="0">
              <a:solidFill>
                <a:schemeClr val="dk1"/>
              </a:solidFill>
              <a:latin typeface="Microsoft JhengHei"/>
              <a:ea typeface="Microsoft JhengHei"/>
              <a:cs typeface="Microsoft JhengHei"/>
              <a:sym typeface="Microsoft JhengHei"/>
            </a:endParaRPr>
          </a:p>
          <a:p>
            <a:pPr marL="457200" marR="0" lvl="0" algn="l" rtl="0">
              <a:lnSpc>
                <a:spcPct val="100000"/>
              </a:lnSpc>
              <a:spcBef>
                <a:spcPts val="360"/>
              </a:spcBef>
              <a:spcAft>
                <a:spcPts val="0"/>
              </a:spcAft>
            </a:pPr>
            <a:r>
              <a:rPr lang="en-US" altLang="zh-TW" sz="1700" dirty="0" smtClean="0">
                <a:solidFill>
                  <a:schemeClr val="dk1"/>
                </a:solidFill>
                <a:latin typeface="Microsoft JhengHei"/>
                <a:ea typeface="Microsoft JhengHei"/>
                <a:cs typeface="Microsoft JhengHei"/>
                <a:sym typeface="Microsoft JhengHei"/>
              </a:rPr>
              <a:t>(3)</a:t>
            </a:r>
            <a:r>
              <a:rPr lang="en-US" sz="1700" dirty="0" err="1" smtClean="0">
                <a:solidFill>
                  <a:schemeClr val="dk1"/>
                </a:solidFill>
                <a:latin typeface="Microsoft JhengHei"/>
                <a:ea typeface="Microsoft JhengHei"/>
                <a:cs typeface="Microsoft JhengHei"/>
                <a:sym typeface="Microsoft JhengHei"/>
              </a:rPr>
              <a:t>在事件中透過腳本把</a:t>
            </a:r>
            <a:r>
              <a:rPr lang="en-US" sz="1700" dirty="0" err="1">
                <a:solidFill>
                  <a:schemeClr val="dk1"/>
                </a:solidFill>
                <a:latin typeface="Microsoft JhengHei"/>
                <a:ea typeface="Microsoft JhengHei"/>
                <a:cs typeface="Microsoft JhengHei"/>
                <a:sym typeface="Microsoft JhengHei"/>
              </a:rPr>
              <a:t>mute設為false</a:t>
            </a:r>
            <a:endParaRPr sz="1700" dirty="0">
              <a:solidFill>
                <a:schemeClr val="dk1"/>
              </a:solidFill>
              <a:latin typeface="Microsoft JhengHei"/>
              <a:ea typeface="Microsoft JhengHei"/>
              <a:cs typeface="Microsoft JhengHei"/>
              <a:sym typeface="Microsoft JhengHei"/>
            </a:endParaRPr>
          </a:p>
          <a:p>
            <a:pPr marL="742950" marR="0" lvl="0" indent="-285750" algn="l" rtl="0">
              <a:lnSpc>
                <a:spcPct val="100000"/>
              </a:lnSpc>
              <a:spcBef>
                <a:spcPts val="360"/>
              </a:spcBef>
              <a:spcAft>
                <a:spcPts val="0"/>
              </a:spcAft>
              <a:buFont typeface="Arial" panose="020B0604020202020204" pitchFamily="34" charset="0"/>
              <a:buChar char="•"/>
            </a:pPr>
            <a:r>
              <a:rPr lang="en-US" sz="1700" dirty="0" err="1">
                <a:solidFill>
                  <a:schemeClr val="dk1"/>
                </a:solidFill>
                <a:latin typeface="Microsoft JhengHei"/>
                <a:ea typeface="Microsoft JhengHei"/>
                <a:cs typeface="Microsoft JhengHei"/>
                <a:sym typeface="Microsoft JhengHei"/>
              </a:rPr>
              <a:t>透過這些操作就能讓影片正常播放</a:t>
            </a:r>
            <a:endParaRPr sz="1700" dirty="0">
              <a:solidFill>
                <a:schemeClr val="dk1"/>
              </a:solidFill>
              <a:latin typeface="Microsoft JhengHei"/>
              <a:ea typeface="Microsoft JhengHei"/>
              <a:cs typeface="Microsoft JhengHei"/>
              <a:sym typeface="Microsoft JhengHei"/>
            </a:endParaRPr>
          </a:p>
        </p:txBody>
      </p:sp>
      <p:sp>
        <p:nvSpPr>
          <p:cNvPr id="2" name="矩形 1"/>
          <p:cNvSpPr/>
          <p:nvPr/>
        </p:nvSpPr>
        <p:spPr>
          <a:xfrm>
            <a:off x="3068717" y="921707"/>
            <a:ext cx="2353529" cy="307777"/>
          </a:xfrm>
          <a:prstGeom prst="rect">
            <a:avLst/>
          </a:prstGeom>
          <a:solidFill>
            <a:schemeClr val="accent5">
              <a:lumMod val="20000"/>
              <a:lumOff val="80000"/>
            </a:schemeClr>
          </a:solidFill>
        </p:spPr>
        <p:txBody>
          <a:bodyPr wrap="none">
            <a:spAutoFit/>
          </a:bodyPr>
          <a:lstStyle/>
          <a:p>
            <a:r>
              <a:rPr lang="zh-TW" altLang="en-US" dirty="0" smtClean="0">
                <a:latin typeface="微軟正黑體" panose="020B0604030504040204" pitchFamily="34" charset="-120"/>
                <a:ea typeface="微軟正黑體" panose="020B0604030504040204" pitchFamily="34" charset="-120"/>
              </a:rPr>
              <a:t>示範</a:t>
            </a:r>
            <a:r>
              <a:rPr lang="zh-TW" altLang="en-US" dirty="0">
                <a:latin typeface="微軟正黑體" panose="020B0604030504040204" pitchFamily="34" charset="-120"/>
                <a:ea typeface="微軟正黑體" panose="020B0604030504040204" pitchFamily="34" charset="-120"/>
              </a:rPr>
              <a:t>的影片物件是</a:t>
            </a:r>
            <a:r>
              <a:rPr lang="en-US" altLang="zh-TW" dirty="0">
                <a:latin typeface="微軟正黑體" panose="020B0604030504040204" pitchFamily="34" charset="-120"/>
                <a:ea typeface="微軟正黑體" panose="020B0604030504040204" pitchFamily="34" charset="-120"/>
              </a:rPr>
              <a:t>&lt;video&gt;</a:t>
            </a:r>
          </a:p>
        </p:txBody>
      </p:sp>
      <p:sp>
        <p:nvSpPr>
          <p:cNvPr id="17" name="Google Shape;642;g9fec1acc8d_0_230"/>
          <p:cNvSpPr/>
          <p:nvPr/>
        </p:nvSpPr>
        <p:spPr>
          <a:xfrm>
            <a:off x="889246" y="875496"/>
            <a:ext cx="2731777"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四</a:t>
            </a:r>
            <a:r>
              <a:rPr lang="en-US" sz="2000" b="0" i="0" u="none" strike="noStrike" cap="none" dirty="0" smtClean="0">
                <a:solidFill>
                  <a:srgbClr val="0070C0"/>
                </a:solidFill>
                <a:latin typeface="Microsoft JhengHei"/>
                <a:ea typeface="Microsoft JhengHei"/>
                <a:cs typeface="Microsoft JhengHei"/>
                <a:sym typeface="Microsoft JhengHei"/>
              </a:rPr>
              <a:t>) </a:t>
            </a:r>
            <a:r>
              <a:rPr lang="zh-TW" altLang="en-US" sz="2000" b="0" i="0" u="none" strike="noStrike" cap="none" dirty="0" smtClean="0">
                <a:solidFill>
                  <a:srgbClr val="0070C0"/>
                </a:solidFill>
                <a:latin typeface="Microsoft JhengHei"/>
                <a:ea typeface="Microsoft JhengHei"/>
                <a:cs typeface="Microsoft JhengHei"/>
                <a:sym typeface="Microsoft JhengHei"/>
              </a:rPr>
              <a:t>動態材質做法</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9fec1acc8d_0_262"/>
          <p:cNvSpPr txBox="1">
            <a:spLocks noGrp="1"/>
          </p:cNvSpPr>
          <p:nvPr>
            <p:ph type="title"/>
          </p:nvPr>
        </p:nvSpPr>
        <p:spPr>
          <a:xfrm>
            <a:off x="889248" y="195486"/>
            <a:ext cx="6596640" cy="857400"/>
          </a:xfrm>
          <a:prstGeom prst="rect">
            <a:avLst/>
          </a:prstGeom>
          <a:noFill/>
          <a:ln>
            <a:noFill/>
          </a:ln>
        </p:spPr>
        <p:txBody>
          <a:bodyPr spcFirstLastPara="1" wrap="square" lIns="91425" tIns="45700" rIns="91425" bIns="45700" anchor="ctr" anchorCtr="0">
            <a:no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666" name="Google Shape;666;g9fec1acc8d_0_262"/>
          <p:cNvGrpSpPr/>
          <p:nvPr/>
        </p:nvGrpSpPr>
        <p:grpSpPr>
          <a:xfrm>
            <a:off x="0" y="0"/>
            <a:ext cx="791004" cy="791004"/>
            <a:chOff x="0" y="0"/>
            <a:chExt cx="791004" cy="791004"/>
          </a:xfrm>
        </p:grpSpPr>
        <p:sp>
          <p:nvSpPr>
            <p:cNvPr id="667" name="Google Shape;667;g9fec1acc8d_0_262"/>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68" name="Google Shape;668;g9fec1acc8d_0_262"/>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69" name="Google Shape;669;g9fec1acc8d_0_262"/>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70" name="Google Shape;670;g9fec1acc8d_0_262"/>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71" name="Google Shape;671;g9fec1acc8d_0_262"/>
          <p:cNvGrpSpPr/>
          <p:nvPr/>
        </p:nvGrpSpPr>
        <p:grpSpPr>
          <a:xfrm>
            <a:off x="8460432" y="4299942"/>
            <a:ext cx="500394" cy="640276"/>
            <a:chOff x="8460432" y="4299942"/>
            <a:chExt cx="500394" cy="640276"/>
          </a:xfrm>
        </p:grpSpPr>
        <p:sp>
          <p:nvSpPr>
            <p:cNvPr id="672" name="Google Shape;672;g9fec1acc8d_0_262"/>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73" name="Google Shape;673;g9fec1acc8d_0_262"/>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74" name="Google Shape;674;g9fec1acc8d_0_262"/>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75" name="Google Shape;675;g9fec1acc8d_0_262"/>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679" name="Google Shape;679;g9fec1acc8d_0_262"/>
          <p:cNvSpPr txBox="1"/>
          <p:nvPr/>
        </p:nvSpPr>
        <p:spPr>
          <a:xfrm>
            <a:off x="3801072" y="1421900"/>
            <a:ext cx="4882800" cy="15529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None/>
            </a:pPr>
            <a:r>
              <a:rPr lang="en-US" sz="1700">
                <a:solidFill>
                  <a:schemeClr val="dk1"/>
                </a:solidFill>
                <a:latin typeface="Microsoft JhengHei"/>
                <a:ea typeface="Microsoft JhengHei"/>
                <a:cs typeface="Microsoft JhengHei"/>
                <a:sym typeface="Microsoft JhengHei"/>
              </a:rPr>
              <a:t>首先建立物件&lt;video&gt;</a:t>
            </a:r>
            <a:endParaRPr sz="170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700">
                <a:solidFill>
                  <a:schemeClr val="dk1"/>
                </a:solidFill>
                <a:latin typeface="Microsoft JhengHei"/>
                <a:ea typeface="Microsoft JhengHei"/>
                <a:cs typeface="Microsoft JhengHei"/>
                <a:sym typeface="Microsoft JhengHei"/>
              </a:rPr>
              <a:t>此處將自動播放(autoplay)與循環播放(loop)開啟</a:t>
            </a:r>
            <a:endParaRPr sz="170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700">
                <a:solidFill>
                  <a:schemeClr val="dk1"/>
                </a:solidFill>
                <a:latin typeface="Microsoft JhengHei"/>
                <a:ea typeface="Microsoft JhengHei"/>
                <a:cs typeface="Microsoft JhengHei"/>
                <a:sym typeface="Microsoft JhengHei"/>
              </a:rPr>
              <a:t>並且遵守互動政策將mute暫設為true</a:t>
            </a:r>
            <a:endParaRPr sz="1700">
              <a:solidFill>
                <a:schemeClr val="dk1"/>
              </a:solidFill>
              <a:latin typeface="Microsoft JhengHei"/>
              <a:ea typeface="Microsoft JhengHei"/>
              <a:cs typeface="Microsoft JhengHei"/>
              <a:sym typeface="Microsoft JhengHei"/>
            </a:endParaRPr>
          </a:p>
        </p:txBody>
      </p:sp>
      <p:grpSp>
        <p:nvGrpSpPr>
          <p:cNvPr id="4" name="群組 3"/>
          <p:cNvGrpSpPr/>
          <p:nvPr/>
        </p:nvGrpSpPr>
        <p:grpSpPr>
          <a:xfrm>
            <a:off x="304190" y="1381429"/>
            <a:ext cx="3444850" cy="1874700"/>
            <a:chOff x="84734" y="1381429"/>
            <a:chExt cx="3444850" cy="1874700"/>
          </a:xfrm>
        </p:grpSpPr>
        <p:sp>
          <p:nvSpPr>
            <p:cNvPr id="677" name="Google Shape;677;g9fec1acc8d_0_262"/>
            <p:cNvSpPr txBox="1"/>
            <p:nvPr/>
          </p:nvSpPr>
          <p:spPr>
            <a:xfrm>
              <a:off x="84734" y="1381429"/>
              <a:ext cx="3444850" cy="1874700"/>
            </a:xfrm>
            <a:prstGeom prst="rect">
              <a:avLst/>
            </a:pr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US" sz="1100" b="1" i="0" u="none" strike="noStrike" cap="none">
                  <a:solidFill>
                    <a:srgbClr val="0000FF"/>
                  </a:solidFill>
                  <a:latin typeface="Microsoft JhengHei"/>
                  <a:ea typeface="Microsoft JhengHei"/>
                  <a:cs typeface="Microsoft JhengHei"/>
                  <a:sym typeface="Microsoft JhengHei"/>
                </a:rPr>
                <a:t>function</a:t>
              </a:r>
              <a:r>
                <a:rPr lang="en-US" sz="1100" b="0" i="0" u="none" strike="noStrike" cap="none">
                  <a:solidFill>
                    <a:srgbClr val="000000"/>
                  </a:solidFill>
                  <a:latin typeface="Microsoft JhengHei"/>
                  <a:ea typeface="Microsoft JhengHei"/>
                  <a:cs typeface="Microsoft JhengHei"/>
                  <a:sym typeface="Microsoft JhengHei"/>
                </a:rPr>
                <a:t> setupWEBM_texture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url</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const</a:t>
              </a:r>
              <a:r>
                <a:rPr lang="en-US" sz="1100" b="0" i="0" u="none" strike="noStrike" cap="none">
                  <a:solidFill>
                    <a:srgbClr val="000000"/>
                  </a:solidFill>
                  <a:latin typeface="Microsoft JhengHei"/>
                  <a:ea typeface="Microsoft JhengHei"/>
                  <a:cs typeface="Microsoft JhengHei"/>
                  <a:sym typeface="Microsoft JhengHei"/>
                </a:rPr>
                <a:t> WEBM_texture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804000"/>
                  </a:solidFill>
                  <a:latin typeface="Microsoft JhengHei"/>
                  <a:ea typeface="Microsoft JhengHei"/>
                  <a:cs typeface="Microsoft JhengHei"/>
                  <a:sym typeface="Microsoft JhengHei"/>
                </a:rPr>
                <a:t>document</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createElement</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808080"/>
                  </a:solidFill>
                  <a:latin typeface="Microsoft JhengHei"/>
                  <a:ea typeface="Microsoft JhengHei"/>
                  <a:cs typeface="Microsoft JhengHei"/>
                  <a:sym typeface="Microsoft JhengHei"/>
                </a:rPr>
                <a:t>'video'</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var</a:t>
              </a:r>
              <a:r>
                <a:rPr lang="en-US" sz="1100" b="0" i="0" u="none" strike="noStrike" cap="none">
                  <a:solidFill>
                    <a:srgbClr val="000000"/>
                  </a:solidFill>
                  <a:latin typeface="Microsoft JhengHei"/>
                  <a:ea typeface="Microsoft JhengHei"/>
                  <a:cs typeface="Microsoft JhengHei"/>
                  <a:sym typeface="Microsoft JhengHei"/>
                </a:rPr>
                <a:t> playing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false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var</a:t>
              </a:r>
              <a:r>
                <a:rPr lang="en-US" sz="1100" b="0" i="0" u="none" strike="noStrike" cap="none">
                  <a:solidFill>
                    <a:srgbClr val="000000"/>
                  </a:solidFill>
                  <a:latin typeface="Microsoft JhengHei"/>
                  <a:ea typeface="Microsoft JhengHei"/>
                  <a:cs typeface="Microsoft JhengHei"/>
                  <a:sym typeface="Microsoft JhengHei"/>
                </a:rPr>
                <a:t> timeupdate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false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autoplay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muted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loop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p:txBody>
        </p:sp>
        <p:cxnSp>
          <p:nvCxnSpPr>
            <p:cNvPr id="3" name="直線接點 2"/>
            <p:cNvCxnSpPr/>
            <p:nvPr/>
          </p:nvCxnSpPr>
          <p:spPr>
            <a:xfrm>
              <a:off x="84734" y="1381429"/>
              <a:ext cx="0" cy="187470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0" name="Google Shape;642;g9fec1acc8d_0_230"/>
          <p:cNvSpPr/>
          <p:nvPr/>
        </p:nvSpPr>
        <p:spPr>
          <a:xfrm>
            <a:off x="889246" y="875496"/>
            <a:ext cx="2731777"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四</a:t>
            </a:r>
            <a:r>
              <a:rPr lang="en-US" sz="2000" b="0" i="0" u="none" strike="noStrike" cap="none" dirty="0" smtClean="0">
                <a:solidFill>
                  <a:srgbClr val="0070C0"/>
                </a:solidFill>
                <a:latin typeface="Microsoft JhengHei"/>
                <a:ea typeface="Microsoft JhengHei"/>
                <a:cs typeface="Microsoft JhengHei"/>
                <a:sym typeface="Microsoft JhengHei"/>
              </a:rPr>
              <a:t>) </a:t>
            </a:r>
            <a:r>
              <a:rPr lang="zh-TW" altLang="en-US" sz="2000" b="0" i="0" u="none" strike="noStrike" cap="none" dirty="0" smtClean="0">
                <a:solidFill>
                  <a:srgbClr val="0070C0"/>
                </a:solidFill>
                <a:latin typeface="Microsoft JhengHei"/>
                <a:ea typeface="Microsoft JhengHei"/>
                <a:cs typeface="Microsoft JhengHei"/>
                <a:sym typeface="Microsoft JhengHei"/>
              </a:rPr>
              <a:t>動態材質做法</a:t>
            </a:r>
            <a:endParaRPr sz="1400" b="0" i="0" u="none" strike="noStrike" cap="none" dirty="0">
              <a:solidFill>
                <a:srgbClr val="000000"/>
              </a:solidFill>
              <a:latin typeface="Arial"/>
              <a:ea typeface="Arial"/>
              <a:cs typeface="Arial"/>
              <a:sym typeface="Arial"/>
            </a:endParaRPr>
          </a:p>
        </p:txBody>
      </p:sp>
      <p:sp>
        <p:nvSpPr>
          <p:cNvPr id="21" name="Google Shape;733;g9fec1acc8d_0_314"/>
          <p:cNvSpPr txBox="1"/>
          <p:nvPr/>
        </p:nvSpPr>
        <p:spPr>
          <a:xfrm>
            <a:off x="3132672" y="894364"/>
            <a:ext cx="1336800" cy="369300"/>
          </a:xfrm>
          <a:prstGeom prst="rect">
            <a:avLst/>
          </a:prstGeom>
          <a:solidFill>
            <a:srgbClr val="DAEE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範例Code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9fec1acc8d_0_280"/>
          <p:cNvSpPr txBox="1">
            <a:spLocks noGrp="1"/>
          </p:cNvSpPr>
          <p:nvPr>
            <p:ph type="title"/>
          </p:nvPr>
        </p:nvSpPr>
        <p:spPr>
          <a:xfrm>
            <a:off x="889248" y="195486"/>
            <a:ext cx="6547872" cy="857400"/>
          </a:xfrm>
          <a:prstGeom prst="rect">
            <a:avLst/>
          </a:prstGeom>
          <a:noFill/>
          <a:ln>
            <a:noFill/>
          </a:ln>
        </p:spPr>
        <p:txBody>
          <a:bodyPr spcFirstLastPara="1" wrap="square" lIns="91425" tIns="45700" rIns="91425" bIns="45700" anchor="ctr" anchorCtr="0">
            <a:no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685" name="Google Shape;685;g9fec1acc8d_0_280"/>
          <p:cNvGrpSpPr/>
          <p:nvPr/>
        </p:nvGrpSpPr>
        <p:grpSpPr>
          <a:xfrm>
            <a:off x="0" y="0"/>
            <a:ext cx="791004" cy="791004"/>
            <a:chOff x="0" y="0"/>
            <a:chExt cx="791004" cy="791004"/>
          </a:xfrm>
        </p:grpSpPr>
        <p:sp>
          <p:nvSpPr>
            <p:cNvPr id="686" name="Google Shape;686;g9fec1acc8d_0_28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87" name="Google Shape;687;g9fec1acc8d_0_28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88" name="Google Shape;688;g9fec1acc8d_0_28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89" name="Google Shape;689;g9fec1acc8d_0_28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90" name="Google Shape;690;g9fec1acc8d_0_280"/>
          <p:cNvGrpSpPr/>
          <p:nvPr/>
        </p:nvGrpSpPr>
        <p:grpSpPr>
          <a:xfrm>
            <a:off x="8460432" y="4299942"/>
            <a:ext cx="500394" cy="640276"/>
            <a:chOff x="8460432" y="4299942"/>
            <a:chExt cx="500394" cy="640276"/>
          </a:xfrm>
        </p:grpSpPr>
        <p:sp>
          <p:nvSpPr>
            <p:cNvPr id="691" name="Google Shape;691;g9fec1acc8d_0_28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92" name="Google Shape;692;g9fec1acc8d_0_28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93" name="Google Shape;693;g9fec1acc8d_0_28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94" name="Google Shape;694;g9fec1acc8d_0_280"/>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698" name="Google Shape;698;g9fec1acc8d_0_280"/>
          <p:cNvSpPr txBox="1"/>
          <p:nvPr/>
        </p:nvSpPr>
        <p:spPr>
          <a:xfrm>
            <a:off x="42672" y="1510222"/>
            <a:ext cx="3184251" cy="3211060"/>
          </a:xfrm>
          <a:prstGeom prst="rect">
            <a:avLst/>
          </a:prstGeom>
          <a:noFill/>
          <a:ln>
            <a:noFill/>
          </a:ln>
        </p:spPr>
        <p:txBody>
          <a:bodyPr spcFirstLastPara="1" wrap="square" lIns="91425" tIns="45700" rIns="91425" bIns="45700" anchor="t" anchorCtr="0">
            <a:noAutofit/>
          </a:bodyPr>
          <a:lstStyle/>
          <a:p>
            <a:pPr marL="285750" lvl="0" indent="-285750" algn="l" rtl="0">
              <a:spcBef>
                <a:spcPts val="360"/>
              </a:spcBef>
              <a:spcAft>
                <a:spcPts val="0"/>
              </a:spcAft>
              <a:buClr>
                <a:schemeClr val="dk1"/>
              </a:buClr>
              <a:buSzPts val="1100"/>
              <a:buFont typeface="Arial" panose="020B0604020202020204" pitchFamily="34" charset="0"/>
              <a:buChar char="•"/>
            </a:pPr>
            <a:r>
              <a:rPr lang="en-US" dirty="0" err="1" smtClean="0">
                <a:solidFill>
                  <a:schemeClr val="dk1"/>
                </a:solidFill>
                <a:latin typeface="Microsoft JhengHei"/>
                <a:ea typeface="Microsoft JhengHei"/>
                <a:cs typeface="Microsoft JhengHei"/>
                <a:sym typeface="Microsoft JhengHei"/>
              </a:rPr>
              <a:t>接下來的步驟與設定靜態圖片的動作相同</a:t>
            </a:r>
            <a:r>
              <a:rPr lang="zh-TW" altLang="en-US" dirty="0">
                <a:solidFill>
                  <a:schemeClr val="dk1"/>
                </a:solidFill>
                <a:latin typeface="Microsoft JhengHei"/>
                <a:ea typeface="Microsoft JhengHei"/>
                <a:cs typeface="Microsoft JhengHei"/>
                <a:sym typeface="Microsoft JhengHei"/>
              </a:rPr>
              <a:t>，</a:t>
            </a:r>
            <a:r>
              <a:rPr lang="en-US" dirty="0" err="1" smtClean="0">
                <a:solidFill>
                  <a:schemeClr val="dk1"/>
                </a:solidFill>
                <a:latin typeface="Microsoft JhengHei"/>
                <a:ea typeface="Microsoft JhengHei"/>
                <a:cs typeface="Microsoft JhengHei"/>
                <a:sym typeface="Microsoft JhengHei"/>
              </a:rPr>
              <a:t>需要把影片的檔案位置存入</a:t>
            </a:r>
            <a:r>
              <a:rPr lang="en-US" dirty="0">
                <a:solidFill>
                  <a:schemeClr val="dk1"/>
                </a:solidFill>
                <a:latin typeface="Microsoft JhengHei"/>
                <a:ea typeface="Microsoft JhengHei"/>
                <a:cs typeface="Microsoft JhengHei"/>
                <a:sym typeface="Microsoft JhengHei"/>
              </a:rPr>
              <a:t>&lt;video&gt;</a:t>
            </a:r>
            <a:r>
              <a:rPr lang="en-US" dirty="0" err="1" smtClean="0">
                <a:solidFill>
                  <a:schemeClr val="dk1"/>
                </a:solidFill>
                <a:latin typeface="Microsoft JhengHei"/>
                <a:ea typeface="Microsoft JhengHei"/>
                <a:cs typeface="Microsoft JhengHei"/>
                <a:sym typeface="Microsoft JhengHei"/>
              </a:rPr>
              <a:t>物件的src屬性中</a:t>
            </a:r>
            <a:r>
              <a:rPr lang="zh-TW" altLang="en-US" dirty="0" smtClean="0">
                <a:solidFill>
                  <a:schemeClr val="dk1"/>
                </a:solidFill>
                <a:latin typeface="Microsoft JhengHei"/>
                <a:ea typeface="Microsoft JhengHei"/>
                <a:cs typeface="Microsoft JhengHei"/>
                <a:sym typeface="Microsoft JhengHei"/>
              </a:rPr>
              <a:t>。</a:t>
            </a:r>
            <a:endParaRPr dirty="0">
              <a:solidFill>
                <a:schemeClr val="dk1"/>
              </a:solidFill>
              <a:latin typeface="Microsoft JhengHei"/>
              <a:ea typeface="Microsoft JhengHei"/>
              <a:cs typeface="Microsoft JhengHei"/>
              <a:sym typeface="Microsoft JhengHei"/>
            </a:endParaRPr>
          </a:p>
          <a:p>
            <a:pPr marL="285750" marR="0" lvl="0" indent="-285750" algn="l" rtl="0">
              <a:lnSpc>
                <a:spcPct val="100000"/>
              </a:lnSpc>
              <a:spcBef>
                <a:spcPts val="360"/>
              </a:spcBef>
              <a:spcAft>
                <a:spcPts val="0"/>
              </a:spcAft>
              <a:buFont typeface="Arial" panose="020B0604020202020204" pitchFamily="34" charset="0"/>
              <a:buChar char="•"/>
            </a:pPr>
            <a:r>
              <a:rPr lang="en-US" dirty="0" err="1" smtClean="0">
                <a:solidFill>
                  <a:schemeClr val="dk1"/>
                </a:solidFill>
                <a:latin typeface="Microsoft JhengHei"/>
                <a:ea typeface="Microsoft JhengHei"/>
                <a:cs typeface="Microsoft JhengHei"/>
                <a:sym typeface="Microsoft JhengHei"/>
              </a:rPr>
              <a:t>此處與處理靜態圖片不同在於是否將圖像存入</a:t>
            </a:r>
            <a:r>
              <a:rPr lang="en-US" dirty="0" err="1">
                <a:solidFill>
                  <a:schemeClr val="dk1"/>
                </a:solidFill>
                <a:latin typeface="Microsoft JhengHei"/>
                <a:ea typeface="Microsoft JhengHei"/>
                <a:cs typeface="Microsoft JhengHei"/>
                <a:sym typeface="Microsoft JhengHei"/>
              </a:rPr>
              <a:t>GPU</a:t>
            </a:r>
            <a:r>
              <a:rPr lang="en-US" dirty="0">
                <a:solidFill>
                  <a:schemeClr val="dk1"/>
                </a:solidFill>
                <a:latin typeface="Microsoft JhengHei"/>
                <a:ea typeface="Microsoft JhengHei"/>
                <a:cs typeface="Microsoft JhengHei"/>
                <a:sym typeface="Microsoft JhengHei"/>
              </a:rPr>
              <a:t> texture </a:t>
            </a:r>
            <a:r>
              <a:rPr lang="en-US" dirty="0" smtClean="0">
                <a:solidFill>
                  <a:schemeClr val="dk1"/>
                </a:solidFill>
                <a:latin typeface="Microsoft JhengHei"/>
                <a:ea typeface="Microsoft JhengHei"/>
                <a:cs typeface="Microsoft JhengHei"/>
                <a:sym typeface="Microsoft JhengHei"/>
              </a:rPr>
              <a:t>buffer</a:t>
            </a:r>
            <a:r>
              <a:rPr lang="zh-TW" altLang="en-US" dirty="0">
                <a:solidFill>
                  <a:schemeClr val="dk1"/>
                </a:solidFill>
                <a:latin typeface="Microsoft JhengHei"/>
                <a:ea typeface="Microsoft JhengHei"/>
                <a:cs typeface="Microsoft JhengHei"/>
                <a:sym typeface="Microsoft JhengHei"/>
              </a:rPr>
              <a:t>，</a:t>
            </a:r>
            <a:r>
              <a:rPr lang="en-US" dirty="0" err="1" smtClean="0">
                <a:solidFill>
                  <a:schemeClr val="dk1"/>
                </a:solidFill>
                <a:latin typeface="Microsoft JhengHei"/>
                <a:ea typeface="Microsoft JhengHei"/>
                <a:cs typeface="Microsoft JhengHei"/>
                <a:sym typeface="Microsoft JhengHei"/>
              </a:rPr>
              <a:t>是取決於圖像載入與否</a:t>
            </a:r>
            <a:r>
              <a:rPr lang="zh-TW" altLang="en-US" dirty="0">
                <a:solidFill>
                  <a:schemeClr val="dk1"/>
                </a:solidFill>
                <a:latin typeface="Microsoft JhengHei"/>
                <a:ea typeface="Microsoft JhengHei"/>
                <a:cs typeface="Microsoft JhengHei"/>
                <a:sym typeface="Microsoft JhengHei"/>
              </a:rPr>
              <a:t>，</a:t>
            </a:r>
            <a:r>
              <a:rPr lang="en-US" dirty="0" err="1" smtClean="0">
                <a:solidFill>
                  <a:schemeClr val="dk1"/>
                </a:solidFill>
                <a:latin typeface="Microsoft JhengHei"/>
                <a:ea typeface="Microsoft JhengHei"/>
                <a:cs typeface="Microsoft JhengHei"/>
                <a:sym typeface="Microsoft JhengHei"/>
              </a:rPr>
              <a:t>而影片的畫面有更新時才會將圖像存入</a:t>
            </a:r>
            <a:r>
              <a:rPr lang="zh-TW" altLang="en-US" dirty="0" smtClean="0">
                <a:solidFill>
                  <a:schemeClr val="dk1"/>
                </a:solidFill>
                <a:latin typeface="Microsoft JhengHei"/>
                <a:ea typeface="Microsoft JhengHei"/>
                <a:cs typeface="Microsoft JhengHei"/>
                <a:sym typeface="Microsoft JhengHei"/>
              </a:rPr>
              <a:t>。</a:t>
            </a:r>
            <a:endParaRPr dirty="0">
              <a:solidFill>
                <a:schemeClr val="dk1"/>
              </a:solidFill>
              <a:latin typeface="Microsoft JhengHei"/>
              <a:ea typeface="Microsoft JhengHei"/>
              <a:cs typeface="Microsoft JhengHei"/>
              <a:sym typeface="Microsoft JhengHei"/>
            </a:endParaRPr>
          </a:p>
          <a:p>
            <a:pPr marL="285750" marR="0" lvl="0" indent="-285750" algn="l" rtl="0">
              <a:lnSpc>
                <a:spcPct val="100000"/>
              </a:lnSpc>
              <a:spcBef>
                <a:spcPts val="360"/>
              </a:spcBef>
              <a:spcAft>
                <a:spcPts val="0"/>
              </a:spcAft>
              <a:buFont typeface="Arial" panose="020B0604020202020204" pitchFamily="34" charset="0"/>
              <a:buChar char="•"/>
            </a:pPr>
            <a:r>
              <a:rPr lang="en-US" dirty="0" err="1" smtClean="0">
                <a:solidFill>
                  <a:schemeClr val="dk1"/>
                </a:solidFill>
                <a:latin typeface="Microsoft JhengHei"/>
                <a:ea typeface="Microsoft JhengHei"/>
                <a:cs typeface="Microsoft JhengHei"/>
                <a:sym typeface="Microsoft JhengHei"/>
              </a:rPr>
              <a:t>將播放事件與影片的更新事件綁定為檢查影片播放狀態的函數</a:t>
            </a:r>
            <a:r>
              <a:rPr lang="en-US" dirty="0">
                <a:solidFill>
                  <a:schemeClr val="dk1"/>
                </a:solidFill>
                <a:latin typeface="Microsoft JhengHei"/>
                <a:ea typeface="Microsoft JhengHei"/>
                <a:cs typeface="Microsoft JhengHei"/>
                <a:sym typeface="Microsoft JhengHei"/>
              </a:rPr>
              <a:t>(</a:t>
            </a:r>
            <a:r>
              <a:rPr lang="en-US" dirty="0" err="1">
                <a:solidFill>
                  <a:schemeClr val="dk1"/>
                </a:solidFill>
                <a:latin typeface="Microsoft JhengHei"/>
                <a:ea typeface="Microsoft JhengHei"/>
                <a:cs typeface="Microsoft JhengHei"/>
                <a:sym typeface="Microsoft JhengHei"/>
              </a:rPr>
              <a:t>checkReady</a:t>
            </a:r>
            <a:r>
              <a:rPr lang="en-US" dirty="0" smtClean="0">
                <a:solidFill>
                  <a:schemeClr val="dk1"/>
                </a:solidFill>
                <a:latin typeface="Microsoft JhengHei"/>
                <a:ea typeface="Microsoft JhengHei"/>
                <a:cs typeface="Microsoft JhengHei"/>
                <a:sym typeface="Microsoft JhengHei"/>
              </a:rPr>
              <a:t>)</a:t>
            </a:r>
            <a:r>
              <a:rPr lang="zh-TW" altLang="en-US" dirty="0" smtClean="0">
                <a:solidFill>
                  <a:schemeClr val="dk1"/>
                </a:solidFill>
                <a:latin typeface="Microsoft JhengHei"/>
                <a:ea typeface="Microsoft JhengHei"/>
                <a:cs typeface="Microsoft JhengHei"/>
                <a:sym typeface="Microsoft JhengHei"/>
              </a:rPr>
              <a:t>，</a:t>
            </a:r>
            <a:r>
              <a:rPr lang="en-US" dirty="0" err="1" smtClean="0">
                <a:solidFill>
                  <a:schemeClr val="dk1"/>
                </a:solidFill>
                <a:latin typeface="Microsoft JhengHei"/>
                <a:ea typeface="Microsoft JhengHei"/>
                <a:cs typeface="Microsoft JhengHei"/>
                <a:sym typeface="Microsoft JhengHei"/>
              </a:rPr>
              <a:t>其狀況將決定是否將影片更新的畫面送入</a:t>
            </a:r>
            <a:r>
              <a:rPr lang="en-US" dirty="0" err="1">
                <a:solidFill>
                  <a:schemeClr val="dk1"/>
                </a:solidFill>
                <a:latin typeface="Microsoft JhengHei"/>
                <a:ea typeface="Microsoft JhengHei"/>
                <a:cs typeface="Microsoft JhengHei"/>
                <a:sym typeface="Microsoft JhengHei"/>
              </a:rPr>
              <a:t>GPU的Texture</a:t>
            </a:r>
            <a:r>
              <a:rPr lang="en-US" dirty="0">
                <a:solidFill>
                  <a:schemeClr val="dk1"/>
                </a:solidFill>
                <a:latin typeface="Microsoft JhengHei"/>
                <a:ea typeface="Microsoft JhengHei"/>
                <a:cs typeface="Microsoft JhengHei"/>
                <a:sym typeface="Microsoft JhengHei"/>
              </a:rPr>
              <a:t> buffer</a:t>
            </a:r>
            <a:endParaRPr dirty="0">
              <a:solidFill>
                <a:schemeClr val="dk1"/>
              </a:solidFill>
              <a:latin typeface="Microsoft JhengHei"/>
              <a:ea typeface="Microsoft JhengHei"/>
              <a:cs typeface="Microsoft JhengHei"/>
              <a:sym typeface="Microsoft JhengHei"/>
            </a:endParaRPr>
          </a:p>
        </p:txBody>
      </p:sp>
      <p:grpSp>
        <p:nvGrpSpPr>
          <p:cNvPr id="4" name="群組 3"/>
          <p:cNvGrpSpPr/>
          <p:nvPr/>
        </p:nvGrpSpPr>
        <p:grpSpPr>
          <a:xfrm>
            <a:off x="3278226" y="1423242"/>
            <a:ext cx="5628600" cy="3308700"/>
            <a:chOff x="3278226" y="1523600"/>
            <a:chExt cx="5628600" cy="3308700"/>
          </a:xfrm>
        </p:grpSpPr>
        <p:sp>
          <p:nvSpPr>
            <p:cNvPr id="697" name="Google Shape;697;g9fec1acc8d_0_280"/>
            <p:cNvSpPr/>
            <p:nvPr/>
          </p:nvSpPr>
          <p:spPr>
            <a:xfrm>
              <a:off x="3278226" y="1523600"/>
              <a:ext cx="5628600" cy="3308700"/>
            </a:xfrm>
            <a:prstGeom prst="rect">
              <a:avLst/>
            </a:pr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100" b="0" i="0" u="none" strike="noStrike" cap="none" dirty="0">
                  <a:solidFill>
                    <a:srgbClr val="008000"/>
                  </a:solidFill>
                  <a:latin typeface="Microsoft JhengHei"/>
                  <a:ea typeface="Microsoft JhengHei"/>
                  <a:cs typeface="Microsoft JhengHei"/>
                  <a:sym typeface="Microsoft JhengHei"/>
                </a:rPr>
                <a:t>//</a:t>
              </a:r>
              <a:r>
                <a:rPr lang="en-US" sz="1100" b="0" i="0" u="none" strike="noStrike" cap="none" dirty="0" err="1">
                  <a:solidFill>
                    <a:srgbClr val="008000"/>
                  </a:solidFill>
                  <a:latin typeface="Microsoft JhengHei"/>
                  <a:ea typeface="Microsoft JhengHei"/>
                  <a:cs typeface="Microsoft JhengHei"/>
                  <a:sym typeface="Microsoft JhengHei"/>
                </a:rPr>
                <a:t>為了讓他能不停更新圖像，因此定義讓其於各個事件檢查撥放狀態</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WEBM_texture</a:t>
              </a:r>
              <a:r>
                <a:rPr lang="en-US" sz="1100" b="1" i="0" u="none" strike="noStrike" cap="none" dirty="0" err="1">
                  <a:solidFill>
                    <a:srgbClr val="000080"/>
                  </a:solidFill>
                  <a:latin typeface="Microsoft JhengHei"/>
                  <a:ea typeface="Microsoft JhengHei"/>
                  <a:cs typeface="Microsoft JhengHei"/>
                  <a:sym typeface="Microsoft JhengHei"/>
                </a:rPr>
                <a:t>.</a:t>
              </a:r>
              <a:r>
                <a:rPr lang="en-US" sz="1100" b="0" i="0" u="none" strike="noStrike" cap="none" dirty="0" err="1">
                  <a:solidFill>
                    <a:srgbClr val="000000"/>
                  </a:solidFill>
                  <a:latin typeface="Microsoft JhengHei"/>
                  <a:ea typeface="Microsoft JhengHei"/>
                  <a:cs typeface="Microsoft JhengHei"/>
                  <a:sym typeface="Microsoft JhengHei"/>
                </a:rPr>
                <a:t>addEventListener</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808080"/>
                  </a:solidFill>
                  <a:latin typeface="Microsoft JhengHei"/>
                  <a:ea typeface="Microsoft JhengHei"/>
                  <a:cs typeface="Microsoft JhengHei"/>
                  <a:sym typeface="Microsoft JhengHei"/>
                </a:rPr>
                <a:t>'playing'</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function</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playing </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true</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checkReady</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true</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WEBM_texture</a:t>
              </a:r>
              <a:r>
                <a:rPr lang="en-US" sz="1100" b="1" i="0" u="none" strike="noStrike" cap="none" dirty="0" err="1">
                  <a:solidFill>
                    <a:srgbClr val="000080"/>
                  </a:solidFill>
                  <a:latin typeface="Microsoft JhengHei"/>
                  <a:ea typeface="Microsoft JhengHei"/>
                  <a:cs typeface="Microsoft JhengHei"/>
                  <a:sym typeface="Microsoft JhengHei"/>
                </a:rPr>
                <a:t>.</a:t>
              </a:r>
              <a:r>
                <a:rPr lang="en-US" sz="1100" b="0" i="0" u="none" strike="noStrike" cap="none" dirty="0" err="1">
                  <a:solidFill>
                    <a:srgbClr val="000000"/>
                  </a:solidFill>
                  <a:latin typeface="Microsoft JhengHei"/>
                  <a:ea typeface="Microsoft JhengHei"/>
                  <a:cs typeface="Microsoft JhengHei"/>
                  <a:sym typeface="Microsoft JhengHei"/>
                </a:rPr>
                <a:t>addEventListener</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808080"/>
                  </a:solidFill>
                  <a:latin typeface="Microsoft JhengHei"/>
                  <a:ea typeface="Microsoft JhengHei"/>
                  <a:cs typeface="Microsoft JhengHei"/>
                  <a:sym typeface="Microsoft JhengHei"/>
                </a:rPr>
                <a:t>'</a:t>
              </a:r>
              <a:r>
                <a:rPr lang="en-US" sz="1100" b="0" i="0" u="none" strike="noStrike" cap="none" dirty="0" err="1">
                  <a:solidFill>
                    <a:srgbClr val="808080"/>
                  </a:solidFill>
                  <a:latin typeface="Microsoft JhengHei"/>
                  <a:ea typeface="Microsoft JhengHei"/>
                  <a:cs typeface="Microsoft JhengHei"/>
                  <a:sym typeface="Microsoft JhengHei"/>
                </a:rPr>
                <a:t>timeupdate</a:t>
              </a:r>
              <a:r>
                <a:rPr lang="en-US" sz="1100" b="0" i="0" u="none" strike="noStrike" cap="none" dirty="0">
                  <a:solidFill>
                    <a:srgbClr val="808080"/>
                  </a:solidFill>
                  <a:latin typeface="Microsoft JhengHei"/>
                  <a:ea typeface="Microsoft JhengHei"/>
                  <a:cs typeface="Microsoft JhengHei"/>
                  <a:sym typeface="Microsoft JhengHei"/>
                </a:rPr>
                <a:t>'</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function</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timeupdate</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true</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checkReady</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true</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WEBM_texture</a:t>
              </a:r>
              <a:r>
                <a:rPr lang="en-US" sz="1100" b="1" i="0" u="none" strike="noStrike" cap="none" dirty="0" err="1">
                  <a:solidFill>
                    <a:srgbClr val="000080"/>
                  </a:solidFill>
                  <a:latin typeface="Microsoft JhengHei"/>
                  <a:ea typeface="Microsoft JhengHei"/>
                  <a:cs typeface="Microsoft JhengHei"/>
                  <a:sym typeface="Microsoft JhengHei"/>
                </a:rPr>
                <a:t>.</a:t>
              </a:r>
              <a:r>
                <a:rPr lang="en-US" sz="1100" b="0" i="0" u="none" strike="noStrike" cap="none" dirty="0" err="1">
                  <a:solidFill>
                    <a:srgbClr val="000000"/>
                  </a:solidFill>
                  <a:latin typeface="Microsoft JhengHei"/>
                  <a:ea typeface="Microsoft JhengHei"/>
                  <a:cs typeface="Microsoft JhengHei"/>
                  <a:sym typeface="Microsoft JhengHei"/>
                </a:rPr>
                <a:t>src</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url</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WEBM_texture</a:t>
              </a:r>
              <a:r>
                <a:rPr lang="en-US" sz="1100" b="1" i="0" u="none" strike="noStrike" cap="none" dirty="0" err="1">
                  <a:solidFill>
                    <a:srgbClr val="000080"/>
                  </a:solidFill>
                  <a:latin typeface="Microsoft JhengHei"/>
                  <a:ea typeface="Microsoft JhengHei"/>
                  <a:cs typeface="Microsoft JhengHei"/>
                  <a:sym typeface="Microsoft JhengHei"/>
                </a:rPr>
                <a:t>.</a:t>
              </a:r>
              <a:r>
                <a:rPr lang="en-US" sz="1100" b="0" i="0" u="none" strike="noStrike" cap="none" dirty="0" err="1">
                  <a:solidFill>
                    <a:srgbClr val="000000"/>
                  </a:solidFill>
                  <a:latin typeface="Microsoft JhengHei"/>
                  <a:ea typeface="Microsoft JhengHei"/>
                  <a:cs typeface="Microsoft JhengHei"/>
                  <a:sym typeface="Microsoft JhengHei"/>
                </a:rPr>
                <a:t>play</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function</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checkReady</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if</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playing </a:t>
              </a:r>
              <a:r>
                <a:rPr lang="en-US" sz="1100" b="1" i="0" u="none" strike="noStrike" cap="none" dirty="0">
                  <a:solidFill>
                    <a:srgbClr val="000080"/>
                  </a:solidFill>
                  <a:latin typeface="Microsoft JhengHei"/>
                  <a:ea typeface="Microsoft JhengHei"/>
                  <a:cs typeface="Microsoft JhengHei"/>
                  <a:sym typeface="Microsoft JhengHei"/>
                </a:rPr>
                <a:t>&amp;&amp;</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timeupdate</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copyWEBM_texture</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true</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dirty="0">
                  <a:solidFill>
                    <a:srgbClr val="000000"/>
                  </a:solidFill>
                  <a:latin typeface="Microsoft JhengHei"/>
                  <a:ea typeface="Microsoft JhengHei"/>
                  <a:cs typeface="Microsoft JhengHei"/>
                  <a:sym typeface="Microsoft JhengHei"/>
                </a:rPr>
                <a:t>	</a:t>
              </a:r>
              <a:r>
                <a:rPr lang="en-US" sz="1100" b="1" i="0" u="none" strike="noStrike" cap="none" dirty="0">
                  <a:solidFill>
                    <a:srgbClr val="0000FF"/>
                  </a:solidFill>
                  <a:latin typeface="Microsoft JhengHei"/>
                  <a:ea typeface="Microsoft JhengHei"/>
                  <a:cs typeface="Microsoft JhengHei"/>
                  <a:sym typeface="Microsoft JhengHei"/>
                </a:rPr>
                <a:t>return</a:t>
              </a:r>
              <a:r>
                <a:rPr lang="en-US" sz="1100" b="0" i="0" u="none" strike="noStrike" cap="none" dirty="0">
                  <a:solidFill>
                    <a:srgbClr val="000000"/>
                  </a:solidFill>
                  <a:latin typeface="Microsoft JhengHei"/>
                  <a:ea typeface="Microsoft JhengHei"/>
                  <a:cs typeface="Microsoft JhengHei"/>
                  <a:sym typeface="Microsoft JhengHei"/>
                </a:rPr>
                <a:t> </a:t>
              </a:r>
              <a:r>
                <a:rPr lang="en-US" sz="1100" b="0" i="0" u="none" strike="noStrike" cap="none" dirty="0" err="1">
                  <a:solidFill>
                    <a:srgbClr val="000000"/>
                  </a:solidFill>
                  <a:latin typeface="Microsoft JhengHei"/>
                  <a:ea typeface="Microsoft JhengHei"/>
                  <a:cs typeface="Microsoft JhengHei"/>
                  <a:sym typeface="Microsoft JhengHei"/>
                </a:rPr>
                <a:t>WEBM_texture</a:t>
              </a: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100" b="1" i="0" u="none" strike="noStrike" cap="none" dirty="0">
                  <a:solidFill>
                    <a:srgbClr val="000080"/>
                  </a:solidFill>
                  <a:latin typeface="Microsoft JhengHei"/>
                  <a:ea typeface="Microsoft JhengHei"/>
                  <a:cs typeface="Microsoft JhengHei"/>
                  <a:sym typeface="Microsoft JhengHei"/>
                </a:rPr>
                <a:t>}</a:t>
              </a:r>
              <a:endParaRPr sz="1100" b="0" i="0" u="none" strike="noStrike" cap="none" dirty="0">
                <a:solidFill>
                  <a:srgbClr val="000000"/>
                </a:solidFill>
                <a:latin typeface="Microsoft JhengHei"/>
                <a:ea typeface="Microsoft JhengHei"/>
                <a:cs typeface="Microsoft JhengHei"/>
                <a:sym typeface="Microsoft JhengHei"/>
              </a:endParaRPr>
            </a:p>
          </p:txBody>
        </p:sp>
        <p:cxnSp>
          <p:nvCxnSpPr>
            <p:cNvPr id="3" name="直線接點 2"/>
            <p:cNvCxnSpPr/>
            <p:nvPr/>
          </p:nvCxnSpPr>
          <p:spPr>
            <a:xfrm>
              <a:off x="3278226" y="1523600"/>
              <a:ext cx="0" cy="330870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1" name="Google Shape;642;g9fec1acc8d_0_230"/>
          <p:cNvSpPr/>
          <p:nvPr/>
        </p:nvSpPr>
        <p:spPr>
          <a:xfrm>
            <a:off x="889246" y="875496"/>
            <a:ext cx="2731777"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四</a:t>
            </a:r>
            <a:r>
              <a:rPr lang="en-US" sz="2000" b="0" i="0" u="none" strike="noStrike" cap="none" dirty="0" smtClean="0">
                <a:solidFill>
                  <a:srgbClr val="0070C0"/>
                </a:solidFill>
                <a:latin typeface="Microsoft JhengHei"/>
                <a:ea typeface="Microsoft JhengHei"/>
                <a:cs typeface="Microsoft JhengHei"/>
                <a:sym typeface="Microsoft JhengHei"/>
              </a:rPr>
              <a:t>) </a:t>
            </a:r>
            <a:r>
              <a:rPr lang="zh-TW" altLang="en-US" sz="2000" b="0" i="0" u="none" strike="noStrike" cap="none" dirty="0" smtClean="0">
                <a:solidFill>
                  <a:srgbClr val="0070C0"/>
                </a:solidFill>
                <a:latin typeface="Microsoft JhengHei"/>
                <a:ea typeface="Microsoft JhengHei"/>
                <a:cs typeface="Microsoft JhengHei"/>
                <a:sym typeface="Microsoft JhengHei"/>
              </a:rPr>
              <a:t>動態材質做法</a:t>
            </a:r>
            <a:endParaRPr sz="1400" b="0" i="0" u="none" strike="noStrike" cap="none" dirty="0">
              <a:solidFill>
                <a:srgbClr val="000000"/>
              </a:solidFill>
              <a:latin typeface="Arial"/>
              <a:ea typeface="Arial"/>
              <a:cs typeface="Arial"/>
              <a:sym typeface="Arial"/>
            </a:endParaRPr>
          </a:p>
        </p:txBody>
      </p:sp>
      <p:sp>
        <p:nvSpPr>
          <p:cNvPr id="22" name="Google Shape;733;g9fec1acc8d_0_314"/>
          <p:cNvSpPr txBox="1"/>
          <p:nvPr/>
        </p:nvSpPr>
        <p:spPr>
          <a:xfrm>
            <a:off x="3132672" y="894364"/>
            <a:ext cx="1336800" cy="369300"/>
          </a:xfrm>
          <a:prstGeom prst="rect">
            <a:avLst/>
          </a:prstGeom>
          <a:solidFill>
            <a:srgbClr val="DAEE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範例Code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9fec1acc8d_0_314"/>
          <p:cNvSpPr txBox="1">
            <a:spLocks noGrp="1"/>
          </p:cNvSpPr>
          <p:nvPr>
            <p:ph type="title"/>
          </p:nvPr>
        </p:nvSpPr>
        <p:spPr>
          <a:xfrm>
            <a:off x="889248" y="195486"/>
            <a:ext cx="6688080" cy="857400"/>
          </a:xfrm>
          <a:prstGeom prst="rect">
            <a:avLst/>
          </a:prstGeom>
          <a:noFill/>
          <a:ln>
            <a:noFill/>
          </a:ln>
        </p:spPr>
        <p:txBody>
          <a:bodyPr spcFirstLastPara="1" wrap="square" lIns="91425" tIns="45700" rIns="91425" bIns="45700" anchor="ctr" anchorCtr="0">
            <a:no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721" name="Google Shape;721;g9fec1acc8d_0_314"/>
          <p:cNvGrpSpPr/>
          <p:nvPr/>
        </p:nvGrpSpPr>
        <p:grpSpPr>
          <a:xfrm>
            <a:off x="0" y="0"/>
            <a:ext cx="791004" cy="791004"/>
            <a:chOff x="0" y="0"/>
            <a:chExt cx="791004" cy="791004"/>
          </a:xfrm>
        </p:grpSpPr>
        <p:sp>
          <p:nvSpPr>
            <p:cNvPr id="722" name="Google Shape;722;g9fec1acc8d_0_314"/>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23" name="Google Shape;723;g9fec1acc8d_0_314"/>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24" name="Google Shape;724;g9fec1acc8d_0_314"/>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25" name="Google Shape;725;g9fec1acc8d_0_314"/>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26" name="Google Shape;726;g9fec1acc8d_0_314"/>
          <p:cNvGrpSpPr/>
          <p:nvPr/>
        </p:nvGrpSpPr>
        <p:grpSpPr>
          <a:xfrm>
            <a:off x="8460432" y="4299942"/>
            <a:ext cx="500394" cy="640276"/>
            <a:chOff x="8460432" y="4299942"/>
            <a:chExt cx="500394" cy="640276"/>
          </a:xfrm>
        </p:grpSpPr>
        <p:sp>
          <p:nvSpPr>
            <p:cNvPr id="727" name="Google Shape;727;g9fec1acc8d_0_314"/>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28" name="Google Shape;728;g9fec1acc8d_0_314"/>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29" name="Google Shape;729;g9fec1acc8d_0_314"/>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30" name="Google Shape;730;g9fec1acc8d_0_314"/>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731" name="Google Shape;731;g9fec1acc8d_0_314"/>
          <p:cNvSpPr/>
          <p:nvPr/>
        </p:nvSpPr>
        <p:spPr>
          <a:xfrm>
            <a:off x="889247" y="875496"/>
            <a:ext cx="2014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(四) 動態材質</a:t>
            </a:r>
            <a:endParaRPr sz="1400" b="0" i="0" u="none" strike="noStrike" cap="none">
              <a:solidFill>
                <a:srgbClr val="000000"/>
              </a:solidFill>
              <a:latin typeface="Arial"/>
              <a:ea typeface="Arial"/>
              <a:cs typeface="Arial"/>
              <a:sym typeface="Arial"/>
            </a:endParaRPr>
          </a:p>
        </p:txBody>
      </p:sp>
      <p:sp>
        <p:nvSpPr>
          <p:cNvPr id="732" name="Google Shape;732;g9fec1acc8d_0_314"/>
          <p:cNvSpPr txBox="1"/>
          <p:nvPr/>
        </p:nvSpPr>
        <p:spPr>
          <a:xfrm>
            <a:off x="84734" y="1381429"/>
            <a:ext cx="3865500" cy="37494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US" sz="1100" b="1" i="0" u="none" strike="noStrike" cap="none">
                <a:solidFill>
                  <a:srgbClr val="0000FF"/>
                </a:solidFill>
                <a:latin typeface="Microsoft JhengHei"/>
                <a:ea typeface="Microsoft JhengHei"/>
                <a:cs typeface="Microsoft JhengHei"/>
                <a:sym typeface="Microsoft JhengHei"/>
              </a:rPr>
              <a:t>function</a:t>
            </a:r>
            <a:r>
              <a:rPr lang="en-US" sz="1100" b="0" i="0" u="none" strike="noStrike" cap="none">
                <a:solidFill>
                  <a:srgbClr val="000000"/>
                </a:solidFill>
                <a:latin typeface="Microsoft JhengHei"/>
                <a:ea typeface="Microsoft JhengHei"/>
                <a:cs typeface="Microsoft JhengHei"/>
                <a:sym typeface="Microsoft JhengHei"/>
              </a:rPr>
              <a:t> setupWEBM_texture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url</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const</a:t>
            </a:r>
            <a:r>
              <a:rPr lang="en-US" sz="1100" b="0" i="0" u="none" strike="noStrike" cap="none">
                <a:solidFill>
                  <a:srgbClr val="000000"/>
                </a:solidFill>
                <a:latin typeface="Microsoft JhengHei"/>
                <a:ea typeface="Microsoft JhengHei"/>
                <a:cs typeface="Microsoft JhengHei"/>
                <a:sym typeface="Microsoft JhengHei"/>
              </a:rPr>
              <a:t> WEBM_texture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804000"/>
                </a:solidFill>
                <a:latin typeface="Microsoft JhengHei"/>
                <a:ea typeface="Microsoft JhengHei"/>
                <a:cs typeface="Microsoft JhengHei"/>
                <a:sym typeface="Microsoft JhengHei"/>
              </a:rPr>
              <a:t>document</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createElement</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808080"/>
                </a:solidFill>
                <a:latin typeface="Microsoft JhengHei"/>
                <a:ea typeface="Microsoft JhengHei"/>
                <a:cs typeface="Microsoft JhengHei"/>
                <a:sym typeface="Microsoft JhengHei"/>
              </a:rPr>
              <a:t>'video'</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var</a:t>
            </a:r>
            <a:r>
              <a:rPr lang="en-US" sz="1100" b="0" i="0" u="none" strike="noStrike" cap="none">
                <a:solidFill>
                  <a:srgbClr val="000000"/>
                </a:solidFill>
                <a:latin typeface="Microsoft JhengHei"/>
                <a:ea typeface="Microsoft JhengHei"/>
                <a:cs typeface="Microsoft JhengHei"/>
                <a:sym typeface="Microsoft JhengHei"/>
              </a:rPr>
              <a:t> playing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false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var</a:t>
            </a:r>
            <a:r>
              <a:rPr lang="en-US" sz="1100" b="0" i="0" u="none" strike="noStrike" cap="none">
                <a:solidFill>
                  <a:srgbClr val="000000"/>
                </a:solidFill>
                <a:latin typeface="Microsoft JhengHei"/>
                <a:ea typeface="Microsoft JhengHei"/>
                <a:cs typeface="Microsoft JhengHei"/>
                <a:sym typeface="Microsoft JhengHei"/>
              </a:rPr>
              <a:t> timeupdate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false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autoplay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muted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loop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chemeClr val="dk1"/>
              </a:solidFill>
              <a:latin typeface="Microsoft JhengHei"/>
              <a:ea typeface="Microsoft JhengHei"/>
              <a:cs typeface="Microsoft JhengHei"/>
              <a:sym typeface="Microsoft JhengHei"/>
            </a:endParaRPr>
          </a:p>
        </p:txBody>
      </p:sp>
      <p:sp>
        <p:nvSpPr>
          <p:cNvPr id="733" name="Google Shape;733;g9fec1acc8d_0_314"/>
          <p:cNvSpPr txBox="1"/>
          <p:nvPr/>
        </p:nvSpPr>
        <p:spPr>
          <a:xfrm>
            <a:off x="2613294" y="894364"/>
            <a:ext cx="1336800" cy="369300"/>
          </a:xfrm>
          <a:prstGeom prst="rect">
            <a:avLst/>
          </a:prstGeom>
          <a:solidFill>
            <a:srgbClr val="DAEE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範例Code</a:t>
            </a:r>
            <a:endParaRPr/>
          </a:p>
        </p:txBody>
      </p:sp>
      <p:sp>
        <p:nvSpPr>
          <p:cNvPr id="734" name="Google Shape;734;g9fec1acc8d_0_314"/>
          <p:cNvSpPr/>
          <p:nvPr/>
        </p:nvSpPr>
        <p:spPr>
          <a:xfrm>
            <a:off x="3442153" y="1381429"/>
            <a:ext cx="5628600" cy="33087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100" b="0" i="0" u="none" strike="noStrike" cap="none">
                <a:solidFill>
                  <a:srgbClr val="008000"/>
                </a:solidFill>
                <a:latin typeface="Microsoft JhengHei"/>
                <a:ea typeface="Microsoft JhengHei"/>
                <a:cs typeface="Microsoft JhengHei"/>
                <a:sym typeface="Microsoft JhengHei"/>
              </a:rPr>
              <a:t>//為了讓他能不停更新圖像，因此定義讓其於各個事件檢查撥放狀態</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addEventListener</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808080"/>
                </a:solidFill>
                <a:latin typeface="Microsoft JhengHei"/>
                <a:ea typeface="Microsoft JhengHei"/>
                <a:cs typeface="Microsoft JhengHei"/>
                <a:sym typeface="Microsoft JhengHei"/>
              </a:rPr>
              <a:t>'playing'</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function</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playing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checkReady</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addEventListener</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808080"/>
                </a:solidFill>
                <a:latin typeface="Microsoft JhengHei"/>
                <a:ea typeface="Microsoft JhengHei"/>
                <a:cs typeface="Microsoft JhengHei"/>
                <a:sym typeface="Microsoft JhengHei"/>
              </a:rPr>
              <a:t>'timeupdate'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function</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timeupdate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checkReady</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src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url</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play</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function</a:t>
            </a:r>
            <a:r>
              <a:rPr lang="en-US" sz="1100" b="0" i="0" u="none" strike="noStrike" cap="none">
                <a:solidFill>
                  <a:srgbClr val="000000"/>
                </a:solidFill>
                <a:latin typeface="Microsoft JhengHei"/>
                <a:ea typeface="Microsoft JhengHei"/>
                <a:cs typeface="Microsoft JhengHei"/>
                <a:sym typeface="Microsoft JhengHei"/>
              </a:rPr>
              <a:t> checkReady</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if</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playing </a:t>
            </a:r>
            <a:r>
              <a:rPr lang="en-US" sz="1100" b="1" i="0" u="none" strike="noStrike" cap="none">
                <a:solidFill>
                  <a:srgbClr val="000080"/>
                </a:solidFill>
                <a:latin typeface="Microsoft JhengHei"/>
                <a:ea typeface="Microsoft JhengHei"/>
                <a:cs typeface="Microsoft JhengHei"/>
                <a:sym typeface="Microsoft JhengHei"/>
              </a:rPr>
              <a:t>&amp;&amp;</a:t>
            </a:r>
            <a:r>
              <a:rPr lang="en-US" sz="1100" b="0" i="0" u="none" strike="noStrike" cap="none">
                <a:solidFill>
                  <a:srgbClr val="000000"/>
                </a:solidFill>
                <a:latin typeface="Microsoft JhengHei"/>
                <a:ea typeface="Microsoft JhengHei"/>
                <a:cs typeface="Microsoft JhengHei"/>
                <a:sym typeface="Microsoft JhengHei"/>
              </a:rPr>
              <a:t> timeupdate</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copyWEBM_texture </a:t>
            </a:r>
            <a:r>
              <a:rPr lang="en-US" sz="1100" b="1" i="0" u="none" strike="noStrike" cap="none">
                <a:solidFill>
                  <a:srgbClr val="000080"/>
                </a:solidFill>
                <a:latin typeface="Microsoft JhengHei"/>
                <a:ea typeface="Microsoft JhengHei"/>
                <a:cs typeface="Microsoft JhengHei"/>
                <a:sym typeface="Microsoft JhengHei"/>
              </a:rPr>
              <a:t>=</a:t>
            </a: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true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en-US" sz="1100" b="0" i="0" u="none" strike="noStrike" cap="none">
                <a:solidFill>
                  <a:srgbClr val="000000"/>
                </a:solidFill>
                <a:latin typeface="Microsoft JhengHei"/>
                <a:ea typeface="Microsoft JhengHei"/>
                <a:cs typeface="Microsoft JhengHei"/>
                <a:sym typeface="Microsoft JhengHei"/>
              </a:rPr>
              <a:t>	</a:t>
            </a:r>
            <a:r>
              <a:rPr lang="en-US" sz="1100" b="1" i="0" u="none" strike="noStrike" cap="none">
                <a:solidFill>
                  <a:srgbClr val="0000FF"/>
                </a:solidFill>
                <a:latin typeface="Microsoft JhengHei"/>
                <a:ea typeface="Microsoft JhengHei"/>
                <a:cs typeface="Microsoft JhengHei"/>
                <a:sym typeface="Microsoft JhengHei"/>
              </a:rPr>
              <a:t>return</a:t>
            </a:r>
            <a:r>
              <a:rPr lang="en-US" sz="1100" b="0" i="0" u="none" strike="noStrike" cap="none">
                <a:solidFill>
                  <a:srgbClr val="000000"/>
                </a:solidFill>
                <a:latin typeface="Microsoft JhengHei"/>
                <a:ea typeface="Microsoft JhengHei"/>
                <a:cs typeface="Microsoft JhengHei"/>
                <a:sym typeface="Microsoft JhengHei"/>
              </a:rPr>
              <a:t> WEBM_texture</a:t>
            </a: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100" b="1" i="0" u="none" strike="noStrike" cap="none">
                <a:solidFill>
                  <a:srgbClr val="000080"/>
                </a:solidFill>
                <a:latin typeface="Microsoft JhengHei"/>
                <a:ea typeface="Microsoft JhengHei"/>
                <a:cs typeface="Microsoft JhengHei"/>
                <a:sym typeface="Microsoft JhengHei"/>
              </a:rPr>
              <a:t>}</a:t>
            </a:r>
            <a:endParaRPr sz="11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9fec1acc8d_0_332"/>
          <p:cNvSpPr txBox="1">
            <a:spLocks noGrp="1"/>
          </p:cNvSpPr>
          <p:nvPr>
            <p:ph type="title"/>
          </p:nvPr>
        </p:nvSpPr>
        <p:spPr>
          <a:xfrm>
            <a:off x="889248" y="195486"/>
            <a:ext cx="7267200" cy="857400"/>
          </a:xfrm>
          <a:prstGeom prst="rect">
            <a:avLst/>
          </a:prstGeom>
          <a:noFill/>
          <a:ln>
            <a:noFill/>
          </a:ln>
        </p:spPr>
        <p:txBody>
          <a:bodyPr spcFirstLastPara="1" wrap="square" lIns="91425" tIns="45700" rIns="91425" bIns="45700" anchor="ctr" anchorCtr="0">
            <a:noAutofit/>
          </a:bodyPr>
          <a:lstStyle/>
          <a:p>
            <a:pPr lvl="0" algn="l">
              <a:buClr>
                <a:srgbClr val="002060"/>
              </a:buClr>
              <a:buSzPts val="4000"/>
            </a:pPr>
            <a:r>
              <a:rPr lang="zh-TW" altLang="en-US" b="1" dirty="0">
                <a:solidFill>
                  <a:srgbClr val="002060"/>
                </a:solidFill>
              </a:rPr>
              <a:t>二、 多張</a:t>
            </a:r>
            <a:r>
              <a:rPr lang="en-US" altLang="zh-TW" b="1" dirty="0">
                <a:solidFill>
                  <a:srgbClr val="002060"/>
                </a:solidFill>
              </a:rPr>
              <a:t>Texture</a:t>
            </a:r>
            <a:r>
              <a:rPr lang="zh-TW" altLang="en-US" b="1" dirty="0">
                <a:solidFill>
                  <a:srgbClr val="002060"/>
                </a:solidFill>
              </a:rPr>
              <a:t>分開顯示</a:t>
            </a:r>
            <a:endParaRPr dirty="0"/>
          </a:p>
        </p:txBody>
      </p:sp>
      <p:grpSp>
        <p:nvGrpSpPr>
          <p:cNvPr id="740" name="Google Shape;740;g9fec1acc8d_0_332"/>
          <p:cNvGrpSpPr/>
          <p:nvPr/>
        </p:nvGrpSpPr>
        <p:grpSpPr>
          <a:xfrm>
            <a:off x="0" y="0"/>
            <a:ext cx="791004" cy="791004"/>
            <a:chOff x="0" y="0"/>
            <a:chExt cx="791004" cy="791004"/>
          </a:xfrm>
        </p:grpSpPr>
        <p:sp>
          <p:nvSpPr>
            <p:cNvPr id="741" name="Google Shape;741;g9fec1acc8d_0_332"/>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42" name="Google Shape;742;g9fec1acc8d_0_332"/>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43" name="Google Shape;743;g9fec1acc8d_0_332"/>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44" name="Google Shape;744;g9fec1acc8d_0_332"/>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45" name="Google Shape;745;g9fec1acc8d_0_332"/>
          <p:cNvGrpSpPr/>
          <p:nvPr/>
        </p:nvGrpSpPr>
        <p:grpSpPr>
          <a:xfrm>
            <a:off x="8460432" y="4299942"/>
            <a:ext cx="500394" cy="640276"/>
            <a:chOff x="8460432" y="4299942"/>
            <a:chExt cx="500394" cy="640276"/>
          </a:xfrm>
        </p:grpSpPr>
        <p:sp>
          <p:nvSpPr>
            <p:cNvPr id="746" name="Google Shape;746;g9fec1acc8d_0_332"/>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47" name="Google Shape;747;g9fec1acc8d_0_332"/>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48" name="Google Shape;748;g9fec1acc8d_0_332"/>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49" name="Google Shape;749;g9fec1acc8d_0_332"/>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751" name="Google Shape;751;g9fec1acc8d_0_332"/>
          <p:cNvSpPr txBox="1"/>
          <p:nvPr/>
        </p:nvSpPr>
        <p:spPr>
          <a:xfrm>
            <a:off x="889247" y="1371753"/>
            <a:ext cx="7215900" cy="35145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接下來要定義</a:t>
            </a: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畫面更新時觸發的事件</a:t>
            </a:r>
            <a:endParaRPr sz="16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600" b="1" i="0" u="none" strike="noStrike" cap="none">
                <a:solidFill>
                  <a:srgbClr val="0000FF"/>
                </a:solidFill>
                <a:latin typeface="Microsoft JhengHei"/>
                <a:ea typeface="Microsoft JhengHei"/>
                <a:cs typeface="Microsoft JhengHei"/>
                <a:sym typeface="Microsoft JhengHei"/>
              </a:rPr>
              <a:t>function</a:t>
            </a:r>
            <a:r>
              <a:rPr lang="en-US" sz="1600" b="0" i="0" u="none" strike="noStrike" cap="none">
                <a:solidFill>
                  <a:srgbClr val="000000"/>
                </a:solidFill>
                <a:latin typeface="Microsoft JhengHei"/>
                <a:ea typeface="Microsoft JhengHei"/>
                <a:cs typeface="Microsoft JhengHei"/>
                <a:sym typeface="Microsoft JhengHei"/>
              </a:rPr>
              <a:t> BindWEBMtexture</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gl</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texture</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webm</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a:t>
            </a:r>
            <a:r>
              <a:rPr lang="en-US" sz="1600" b="1" i="0" u="none" strike="noStrike" cap="none">
                <a:solidFill>
                  <a:srgbClr val="000080"/>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600" b="0" i="0" u="none" strike="noStrike" cap="none">
                <a:solidFill>
                  <a:srgbClr val="000000"/>
                </a:solidFill>
                <a:latin typeface="Microsoft JhengHei"/>
                <a:ea typeface="Microsoft JhengHei"/>
                <a:cs typeface="Microsoft JhengHei"/>
                <a:sym typeface="Microsoft JhengHei"/>
              </a:rPr>
              <a:t>	</a:t>
            </a:r>
            <a:r>
              <a:rPr lang="en-US" sz="1600" b="1" i="0" u="none" strike="noStrike" cap="none">
                <a:solidFill>
                  <a:srgbClr val="0000FF"/>
                </a:solidFill>
                <a:latin typeface="Microsoft JhengHei"/>
                <a:ea typeface="Microsoft JhengHei"/>
                <a:cs typeface="Microsoft JhengHei"/>
                <a:sym typeface="Microsoft JhengHei"/>
              </a:rPr>
              <a:t>const</a:t>
            </a:r>
            <a:r>
              <a:rPr lang="en-US" sz="1600" b="0" i="0" u="none" strike="noStrike" cap="none">
                <a:solidFill>
                  <a:srgbClr val="000000"/>
                </a:solidFill>
                <a:latin typeface="Microsoft JhengHei"/>
                <a:ea typeface="Microsoft JhengHei"/>
                <a:cs typeface="Microsoft JhengHei"/>
                <a:sym typeface="Microsoft JhengHei"/>
              </a:rPr>
              <a:t> level </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a:t>
            </a:r>
            <a:r>
              <a:rPr lang="en-US" sz="1600" b="0" i="0" u="none" strike="noStrike" cap="none">
                <a:solidFill>
                  <a:srgbClr val="FF8000"/>
                </a:solidFill>
                <a:latin typeface="Microsoft JhengHei"/>
                <a:ea typeface="Microsoft JhengHei"/>
                <a:cs typeface="Microsoft JhengHei"/>
                <a:sym typeface="Microsoft JhengHei"/>
              </a:rPr>
              <a:t>0</a:t>
            </a:r>
            <a:r>
              <a:rPr lang="en-US" sz="1600" b="1" i="0" u="none" strike="noStrike" cap="none">
                <a:solidFill>
                  <a:srgbClr val="000080"/>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600" b="0" i="0" u="none" strike="noStrike" cap="none">
                <a:solidFill>
                  <a:srgbClr val="000000"/>
                </a:solidFill>
                <a:latin typeface="Microsoft JhengHei"/>
                <a:ea typeface="Microsoft JhengHei"/>
                <a:cs typeface="Microsoft JhengHei"/>
                <a:sym typeface="Microsoft JhengHei"/>
              </a:rPr>
              <a:t>	</a:t>
            </a:r>
            <a:r>
              <a:rPr lang="en-US" sz="1600" b="1" i="0" u="none" strike="noStrike" cap="none">
                <a:solidFill>
                  <a:srgbClr val="0000FF"/>
                </a:solidFill>
                <a:latin typeface="Microsoft JhengHei"/>
                <a:ea typeface="Microsoft JhengHei"/>
                <a:cs typeface="Microsoft JhengHei"/>
                <a:sym typeface="Microsoft JhengHei"/>
              </a:rPr>
              <a:t>const</a:t>
            </a:r>
            <a:r>
              <a:rPr lang="en-US" sz="1600" b="0" i="0" u="none" strike="noStrike" cap="none">
                <a:solidFill>
                  <a:srgbClr val="000000"/>
                </a:solidFill>
                <a:latin typeface="Microsoft JhengHei"/>
                <a:ea typeface="Microsoft JhengHei"/>
                <a:cs typeface="Microsoft JhengHei"/>
                <a:sym typeface="Microsoft JhengHei"/>
              </a:rPr>
              <a:t> internalFormat </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gl</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RGBA</a:t>
            </a:r>
            <a:r>
              <a:rPr lang="en-US" sz="1600" b="1" i="0" u="none" strike="noStrike" cap="none">
                <a:solidFill>
                  <a:srgbClr val="000080"/>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600" b="0" i="0" u="none" strike="noStrike" cap="none">
                <a:solidFill>
                  <a:srgbClr val="000000"/>
                </a:solidFill>
                <a:latin typeface="Microsoft JhengHei"/>
                <a:ea typeface="Microsoft JhengHei"/>
                <a:cs typeface="Microsoft JhengHei"/>
                <a:sym typeface="Microsoft JhengHei"/>
              </a:rPr>
              <a:t>	</a:t>
            </a:r>
            <a:r>
              <a:rPr lang="en-US" sz="1600" b="1" i="0" u="none" strike="noStrike" cap="none">
                <a:solidFill>
                  <a:srgbClr val="0000FF"/>
                </a:solidFill>
                <a:latin typeface="Microsoft JhengHei"/>
                <a:ea typeface="Microsoft JhengHei"/>
                <a:cs typeface="Microsoft JhengHei"/>
                <a:sym typeface="Microsoft JhengHei"/>
              </a:rPr>
              <a:t>const</a:t>
            </a:r>
            <a:r>
              <a:rPr lang="en-US" sz="1600" b="0" i="0" u="none" strike="noStrike" cap="none">
                <a:solidFill>
                  <a:srgbClr val="000000"/>
                </a:solidFill>
                <a:latin typeface="Microsoft JhengHei"/>
                <a:ea typeface="Microsoft JhengHei"/>
                <a:cs typeface="Microsoft JhengHei"/>
                <a:sym typeface="Microsoft JhengHei"/>
              </a:rPr>
              <a:t> srcFormat </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gl</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RGBA</a:t>
            </a:r>
            <a:r>
              <a:rPr lang="en-US" sz="1600" b="1" i="0" u="none" strike="noStrike" cap="none">
                <a:solidFill>
                  <a:srgbClr val="000080"/>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600" b="0" i="0" u="none" strike="noStrike" cap="none">
                <a:solidFill>
                  <a:srgbClr val="000000"/>
                </a:solidFill>
                <a:latin typeface="Microsoft JhengHei"/>
                <a:ea typeface="Microsoft JhengHei"/>
                <a:cs typeface="Microsoft JhengHei"/>
                <a:sym typeface="Microsoft JhengHei"/>
              </a:rPr>
              <a:t>	</a:t>
            </a:r>
            <a:r>
              <a:rPr lang="en-US" sz="1600" b="1" i="0" u="none" strike="noStrike" cap="none">
                <a:solidFill>
                  <a:srgbClr val="0000FF"/>
                </a:solidFill>
                <a:latin typeface="Microsoft JhengHei"/>
                <a:ea typeface="Microsoft JhengHei"/>
                <a:cs typeface="Microsoft JhengHei"/>
                <a:sym typeface="Microsoft JhengHei"/>
              </a:rPr>
              <a:t>const</a:t>
            </a:r>
            <a:r>
              <a:rPr lang="en-US" sz="1600" b="0" i="0" u="none" strike="noStrike" cap="none">
                <a:solidFill>
                  <a:srgbClr val="000000"/>
                </a:solidFill>
                <a:latin typeface="Microsoft JhengHei"/>
                <a:ea typeface="Microsoft JhengHei"/>
                <a:cs typeface="Microsoft JhengHei"/>
                <a:sym typeface="Microsoft JhengHei"/>
              </a:rPr>
              <a:t> srcType </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gl</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UNSIGNED_BYTE</a:t>
            </a:r>
            <a:r>
              <a:rPr lang="en-US" sz="1600" b="1" i="0" u="none" strike="noStrike" cap="none">
                <a:solidFill>
                  <a:srgbClr val="000080"/>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600" b="0" i="0" u="none" strike="noStrike" cap="none">
                <a:solidFill>
                  <a:srgbClr val="000000"/>
                </a:solidFill>
                <a:latin typeface="Microsoft JhengHei"/>
                <a:ea typeface="Microsoft JhengHei"/>
                <a:cs typeface="Microsoft JhengHei"/>
                <a:sym typeface="Microsoft JhengHei"/>
              </a:rPr>
              <a:t>	gl</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bindTexture</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gl</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TEXTURE_2D</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texture</a:t>
            </a:r>
            <a:r>
              <a:rPr lang="en-US" sz="1600" b="1" i="0" u="none" strike="noStrike" cap="none">
                <a:solidFill>
                  <a:srgbClr val="000080"/>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600" b="0" i="0" u="none" strike="noStrike" cap="none">
                <a:solidFill>
                  <a:srgbClr val="000000"/>
                </a:solidFill>
                <a:latin typeface="Microsoft JhengHei"/>
                <a:ea typeface="Microsoft JhengHei"/>
                <a:cs typeface="Microsoft JhengHei"/>
                <a:sym typeface="Microsoft JhengHei"/>
              </a:rPr>
              <a:t>	gl</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texImage2D</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gl</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TEXTURE_2D</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level</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internalFormat</a:t>
            </a:r>
            <a:r>
              <a:rPr lang="en-US" sz="1600" b="1" i="0" u="none" strike="noStrike" cap="none">
                <a:solidFill>
                  <a:srgbClr val="000080"/>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600" b="0" i="0" u="none" strike="noStrike" cap="none">
                <a:solidFill>
                  <a:srgbClr val="000000"/>
                </a:solidFill>
                <a:latin typeface="Microsoft JhengHei"/>
                <a:ea typeface="Microsoft JhengHei"/>
                <a:cs typeface="Microsoft JhengHei"/>
                <a:sym typeface="Microsoft JhengHei"/>
              </a:rPr>
              <a:t>	srcFormat</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srcType</a:t>
            </a:r>
            <a:r>
              <a:rPr lang="en-US" sz="1600" b="1" i="0" u="none" strike="noStrike" cap="none">
                <a:solidFill>
                  <a:srgbClr val="000080"/>
                </a:solidFill>
                <a:latin typeface="Microsoft JhengHei"/>
                <a:ea typeface="Microsoft JhengHei"/>
                <a:cs typeface="Microsoft JhengHei"/>
                <a:sym typeface="Microsoft JhengHei"/>
              </a:rPr>
              <a:t>,</a:t>
            </a:r>
            <a:r>
              <a:rPr lang="en-US" sz="1600" b="0" i="0" u="none" strike="noStrike" cap="none">
                <a:solidFill>
                  <a:srgbClr val="000000"/>
                </a:solidFill>
                <a:latin typeface="Microsoft JhengHei"/>
                <a:ea typeface="Microsoft JhengHei"/>
                <a:cs typeface="Microsoft JhengHei"/>
                <a:sym typeface="Microsoft JhengHei"/>
              </a:rPr>
              <a:t> webm</a:t>
            </a:r>
            <a:r>
              <a:rPr lang="en-US" sz="1600" b="1" i="0" u="none" strike="noStrike" cap="none">
                <a:solidFill>
                  <a:srgbClr val="000080"/>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600" b="1" i="0" u="none" strike="noStrike" cap="none">
                <a:solidFill>
                  <a:srgbClr val="000080"/>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600" b="0" i="0" u="none" strike="noStrike" cap="none">
              <a:solidFill>
                <a:schemeClr val="dk1"/>
              </a:solidFill>
              <a:latin typeface="Microsoft JhengHei"/>
              <a:ea typeface="Microsoft JhengHei"/>
              <a:cs typeface="Microsoft JhengHei"/>
              <a:sym typeface="Microsoft JhengHei"/>
            </a:endParaRPr>
          </a:p>
        </p:txBody>
      </p:sp>
      <p:sp>
        <p:nvSpPr>
          <p:cNvPr id="15" name="Google Shape;642;g9fec1acc8d_0_230"/>
          <p:cNvSpPr/>
          <p:nvPr/>
        </p:nvSpPr>
        <p:spPr>
          <a:xfrm>
            <a:off x="889246" y="875496"/>
            <a:ext cx="2731777"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四</a:t>
            </a:r>
            <a:r>
              <a:rPr lang="en-US" sz="2000" b="0" i="0" u="none" strike="noStrike" cap="none" dirty="0" smtClean="0">
                <a:solidFill>
                  <a:srgbClr val="0070C0"/>
                </a:solidFill>
                <a:latin typeface="Microsoft JhengHei"/>
                <a:ea typeface="Microsoft JhengHei"/>
                <a:cs typeface="Microsoft JhengHei"/>
                <a:sym typeface="Microsoft JhengHei"/>
              </a:rPr>
              <a:t>) </a:t>
            </a:r>
            <a:r>
              <a:rPr lang="zh-TW" altLang="en-US" sz="2000" b="0" i="0" u="none" strike="noStrike" cap="none" dirty="0" smtClean="0">
                <a:solidFill>
                  <a:srgbClr val="0070C0"/>
                </a:solidFill>
                <a:latin typeface="Microsoft JhengHei"/>
                <a:ea typeface="Microsoft JhengHei"/>
                <a:cs typeface="Microsoft JhengHei"/>
                <a:sym typeface="Microsoft JhengHei"/>
              </a:rPr>
              <a:t>動態材質做法</a:t>
            </a:r>
            <a:endParaRPr sz="1400" b="0" i="0" u="none" strike="noStrike" cap="none" dirty="0">
              <a:solidFill>
                <a:srgbClr val="000000"/>
              </a:solidFill>
              <a:latin typeface="Arial"/>
              <a:ea typeface="Arial"/>
              <a:cs typeface="Arial"/>
              <a:sym typeface="Arial"/>
            </a:endParaRPr>
          </a:p>
        </p:txBody>
      </p:sp>
      <p:sp>
        <p:nvSpPr>
          <p:cNvPr id="16" name="Google Shape;733;g9fec1acc8d_0_314"/>
          <p:cNvSpPr txBox="1"/>
          <p:nvPr/>
        </p:nvSpPr>
        <p:spPr>
          <a:xfrm>
            <a:off x="3132672" y="894364"/>
            <a:ext cx="1336800" cy="369300"/>
          </a:xfrm>
          <a:prstGeom prst="rect">
            <a:avLst/>
          </a:prstGeom>
          <a:solidFill>
            <a:srgbClr val="DAEE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Microsoft JhengHei"/>
                <a:ea typeface="Microsoft JhengHei"/>
                <a:cs typeface="Microsoft JhengHei"/>
                <a:sym typeface="Microsoft JhengHei"/>
              </a:rPr>
              <a:t>範例Code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9fec1acc8d_0_348"/>
          <p:cNvSpPr txBox="1">
            <a:spLocks noGrp="1"/>
          </p:cNvSpPr>
          <p:nvPr>
            <p:ph type="title"/>
          </p:nvPr>
        </p:nvSpPr>
        <p:spPr>
          <a:xfrm>
            <a:off x="889250" y="195475"/>
            <a:ext cx="6718558" cy="857400"/>
          </a:xfrm>
          <a:prstGeom prst="rect">
            <a:avLst/>
          </a:prstGeom>
          <a:noFill/>
          <a:ln>
            <a:noFill/>
          </a:ln>
        </p:spPr>
        <p:txBody>
          <a:bodyPr spcFirstLastPara="1" wrap="square" lIns="91425" tIns="45700" rIns="91425" bIns="45700" anchor="ctr" anchorCtr="0">
            <a:no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757" name="Google Shape;757;g9fec1acc8d_0_348"/>
          <p:cNvGrpSpPr/>
          <p:nvPr/>
        </p:nvGrpSpPr>
        <p:grpSpPr>
          <a:xfrm>
            <a:off x="0" y="0"/>
            <a:ext cx="791004" cy="791004"/>
            <a:chOff x="0" y="0"/>
            <a:chExt cx="791004" cy="791004"/>
          </a:xfrm>
        </p:grpSpPr>
        <p:sp>
          <p:nvSpPr>
            <p:cNvPr id="758" name="Google Shape;758;g9fec1acc8d_0_348"/>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59" name="Google Shape;759;g9fec1acc8d_0_348"/>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60" name="Google Shape;760;g9fec1acc8d_0_348"/>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61" name="Google Shape;761;g9fec1acc8d_0_348"/>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62" name="Google Shape;762;g9fec1acc8d_0_348"/>
          <p:cNvGrpSpPr/>
          <p:nvPr/>
        </p:nvGrpSpPr>
        <p:grpSpPr>
          <a:xfrm>
            <a:off x="8460432" y="4299942"/>
            <a:ext cx="500394" cy="640276"/>
            <a:chOff x="8460432" y="4299942"/>
            <a:chExt cx="500394" cy="640276"/>
          </a:xfrm>
        </p:grpSpPr>
        <p:sp>
          <p:nvSpPr>
            <p:cNvPr id="763" name="Google Shape;763;g9fec1acc8d_0_348"/>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64" name="Google Shape;764;g9fec1acc8d_0_348"/>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65" name="Google Shape;765;g9fec1acc8d_0_348"/>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66" name="Google Shape;766;g9fec1acc8d_0_348"/>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768" name="Google Shape;768;g9fec1acc8d_0_348"/>
          <p:cNvSpPr txBox="1"/>
          <p:nvPr/>
        </p:nvSpPr>
        <p:spPr>
          <a:xfrm>
            <a:off x="300156" y="1464005"/>
            <a:ext cx="8660700" cy="28401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最後drawScene緊要在畫面有更新時執行重新送入Texture Buffer的動作即可。</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800" b="1" i="0" u="none" strike="noStrike" cap="none">
                <a:solidFill>
                  <a:srgbClr val="0000FF"/>
                </a:solidFill>
                <a:latin typeface="Microsoft JhengHei"/>
                <a:ea typeface="Microsoft JhengHei"/>
                <a:cs typeface="Microsoft JhengHei"/>
                <a:sym typeface="Microsoft JhengHei"/>
              </a:rPr>
              <a:t>if</a:t>
            </a:r>
            <a:r>
              <a:rPr lang="en-US" sz="1800" b="0" i="0" u="none" strike="noStrike" cap="none">
                <a:solidFill>
                  <a:srgbClr val="000000"/>
                </a:solidFill>
                <a:latin typeface="Microsoft JhengHei"/>
                <a:ea typeface="Microsoft JhengHei"/>
                <a:cs typeface="Microsoft JhengHei"/>
                <a:sym typeface="Microsoft JhengHei"/>
              </a:rPr>
              <a:t> </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000000"/>
                </a:solidFill>
                <a:latin typeface="Microsoft JhengHei"/>
                <a:ea typeface="Microsoft JhengHei"/>
                <a:cs typeface="Microsoft JhengHei"/>
                <a:sym typeface="Microsoft JhengHei"/>
              </a:rPr>
              <a:t>copyWEBM_texture</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000000"/>
                </a:solidFill>
                <a:latin typeface="Microsoft JhengHei"/>
                <a:ea typeface="Microsoft JhengHei"/>
                <a:cs typeface="Microsoft JhengHei"/>
                <a:sym typeface="Microsoft JhengHei"/>
              </a:rPr>
              <a:t> BindWEBMtexture</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000000"/>
                </a:solidFill>
                <a:latin typeface="Microsoft JhengHei"/>
                <a:ea typeface="Microsoft JhengHei"/>
                <a:cs typeface="Microsoft JhengHei"/>
                <a:sym typeface="Microsoft JhengHei"/>
              </a:rPr>
              <a:t>gl</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000000"/>
                </a:solidFill>
                <a:latin typeface="Microsoft JhengHei"/>
                <a:ea typeface="Microsoft JhengHei"/>
                <a:cs typeface="Microsoft JhengHei"/>
                <a:sym typeface="Microsoft JhengHei"/>
              </a:rPr>
              <a:t> texturen</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FF8000"/>
                </a:solidFill>
                <a:latin typeface="Microsoft JhengHei"/>
                <a:ea typeface="Microsoft JhengHei"/>
                <a:cs typeface="Microsoft JhengHei"/>
                <a:sym typeface="Microsoft JhengHei"/>
              </a:rPr>
              <a:t>2</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000000"/>
                </a:solidFill>
                <a:latin typeface="Microsoft JhengHei"/>
                <a:ea typeface="Microsoft JhengHei"/>
                <a:cs typeface="Microsoft JhengHei"/>
                <a:sym typeface="Microsoft JhengHei"/>
              </a:rPr>
              <a:t> KobayakawaSaePufferFishFlying</a:t>
            </a:r>
            <a:r>
              <a:rPr lang="en-US" sz="1800" b="1" i="0" u="none" strike="noStrike" cap="none">
                <a:solidFill>
                  <a:srgbClr val="000080"/>
                </a:solidFill>
                <a:latin typeface="Microsoft JhengHei"/>
                <a:ea typeface="Microsoft JhengHei"/>
                <a:cs typeface="Microsoft JhengHei"/>
                <a:sym typeface="Microsoft JhengHei"/>
              </a:rPr>
              <a:t>);</a:t>
            </a:r>
            <a:endParaRPr sz="2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800" b="1" i="0" u="none" strike="noStrike" cap="none">
                <a:solidFill>
                  <a:srgbClr val="0000FF"/>
                </a:solidFill>
                <a:latin typeface="Microsoft JhengHei"/>
                <a:ea typeface="Microsoft JhengHei"/>
                <a:cs typeface="Microsoft JhengHei"/>
                <a:sym typeface="Microsoft JhengHei"/>
              </a:rPr>
              <a:t>else</a:t>
            </a:r>
            <a:r>
              <a:rPr lang="en-US" sz="1800" b="0" i="0" u="none" strike="noStrike" cap="none">
                <a:solidFill>
                  <a:srgbClr val="000000"/>
                </a:solidFill>
                <a:latin typeface="Microsoft JhengHei"/>
                <a:ea typeface="Microsoft JhengHei"/>
                <a:cs typeface="Microsoft JhengHei"/>
                <a:sym typeface="Microsoft JhengHei"/>
              </a:rPr>
              <a:t> gl</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000000"/>
                </a:solidFill>
                <a:latin typeface="Microsoft JhengHei"/>
                <a:ea typeface="Microsoft JhengHei"/>
                <a:cs typeface="Microsoft JhengHei"/>
                <a:sym typeface="Microsoft JhengHei"/>
              </a:rPr>
              <a:t>bindTexture</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000000"/>
                </a:solidFill>
                <a:latin typeface="Microsoft JhengHei"/>
                <a:ea typeface="Microsoft JhengHei"/>
                <a:cs typeface="Microsoft JhengHei"/>
                <a:sym typeface="Microsoft JhengHei"/>
              </a:rPr>
              <a:t>gl</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000000"/>
                </a:solidFill>
                <a:latin typeface="Microsoft JhengHei"/>
                <a:ea typeface="Microsoft JhengHei"/>
                <a:cs typeface="Microsoft JhengHei"/>
                <a:sym typeface="Microsoft JhengHei"/>
              </a:rPr>
              <a:t>TEXTURE_2D</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000000"/>
                </a:solidFill>
                <a:latin typeface="Microsoft JhengHei"/>
                <a:ea typeface="Microsoft JhengHei"/>
                <a:cs typeface="Microsoft JhengHei"/>
                <a:sym typeface="Microsoft JhengHei"/>
              </a:rPr>
              <a:t> texturen</a:t>
            </a:r>
            <a:r>
              <a:rPr lang="en-US" sz="1800" b="1" i="0" u="none" strike="noStrike" cap="none">
                <a:solidFill>
                  <a:srgbClr val="000080"/>
                </a:solidFill>
                <a:latin typeface="Microsoft JhengHei"/>
                <a:ea typeface="Microsoft JhengHei"/>
                <a:cs typeface="Microsoft JhengHei"/>
                <a:sym typeface="Microsoft JhengHei"/>
              </a:rPr>
              <a:t>[</a:t>
            </a:r>
            <a:r>
              <a:rPr lang="en-US" sz="1800" b="0" i="0" u="none" strike="noStrike" cap="none">
                <a:solidFill>
                  <a:srgbClr val="FF8000"/>
                </a:solidFill>
                <a:latin typeface="Microsoft JhengHei"/>
                <a:ea typeface="Microsoft JhengHei"/>
                <a:cs typeface="Microsoft JhengHei"/>
                <a:sym typeface="Microsoft JhengHei"/>
              </a:rPr>
              <a:t>2</a:t>
            </a:r>
            <a:r>
              <a:rPr lang="en-US" sz="1800" b="1" i="0" u="none" strike="noStrike" cap="none">
                <a:solidFill>
                  <a:srgbClr val="000080"/>
                </a:solidFill>
                <a:latin typeface="Microsoft JhengHei"/>
                <a:ea typeface="Microsoft JhengHei"/>
                <a:cs typeface="Microsoft JhengHei"/>
                <a:sym typeface="Microsoft JhengHei"/>
              </a:rPr>
              <a:t>]);</a:t>
            </a:r>
            <a:endParaRPr sz="24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sp>
        <p:nvSpPr>
          <p:cNvPr id="15" name="Google Shape;642;g9fec1acc8d_0_230"/>
          <p:cNvSpPr/>
          <p:nvPr/>
        </p:nvSpPr>
        <p:spPr>
          <a:xfrm>
            <a:off x="889246" y="875496"/>
            <a:ext cx="2731777"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四</a:t>
            </a:r>
            <a:r>
              <a:rPr lang="en-US" sz="2000" b="0" i="0" u="none" strike="noStrike" cap="none" dirty="0" smtClean="0">
                <a:solidFill>
                  <a:srgbClr val="0070C0"/>
                </a:solidFill>
                <a:latin typeface="Microsoft JhengHei"/>
                <a:ea typeface="Microsoft JhengHei"/>
                <a:cs typeface="Microsoft JhengHei"/>
                <a:sym typeface="Microsoft JhengHei"/>
              </a:rPr>
              <a:t>) </a:t>
            </a:r>
            <a:r>
              <a:rPr lang="zh-TW" altLang="en-US" sz="2000" b="0" i="0" u="none" strike="noStrike" cap="none" dirty="0" smtClean="0">
                <a:solidFill>
                  <a:srgbClr val="0070C0"/>
                </a:solidFill>
                <a:latin typeface="Microsoft JhengHei"/>
                <a:ea typeface="Microsoft JhengHei"/>
                <a:cs typeface="Microsoft JhengHei"/>
                <a:sym typeface="Microsoft JhengHei"/>
              </a:rPr>
              <a:t>動態材質做法</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5"/>
          <p:cNvSpPr txBox="1">
            <a:spLocks noGrp="1"/>
          </p:cNvSpPr>
          <p:nvPr>
            <p:ph type="title"/>
          </p:nvPr>
        </p:nvSpPr>
        <p:spPr>
          <a:xfrm>
            <a:off x="889247" y="195486"/>
            <a:ext cx="6773425" cy="857250"/>
          </a:xfrm>
          <a:prstGeom prst="rect">
            <a:avLst/>
          </a:prstGeom>
          <a:noFill/>
          <a:ln>
            <a:noFill/>
          </a:ln>
        </p:spPr>
        <p:txBody>
          <a:bodyPr spcFirstLastPara="1" wrap="square" lIns="91425" tIns="45700" rIns="91425" bIns="45700" anchor="ctr" anchorCtr="0">
            <a:norm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774" name="Google Shape;774;p75"/>
          <p:cNvGrpSpPr/>
          <p:nvPr/>
        </p:nvGrpSpPr>
        <p:grpSpPr>
          <a:xfrm>
            <a:off x="0" y="0"/>
            <a:ext cx="791072" cy="791072"/>
            <a:chOff x="0" y="0"/>
            <a:chExt cx="791072" cy="791072"/>
          </a:xfrm>
        </p:grpSpPr>
        <p:sp>
          <p:nvSpPr>
            <p:cNvPr id="775" name="Google Shape;775;p7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76" name="Google Shape;776;p7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77" name="Google Shape;777;p7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78" name="Google Shape;778;p7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79" name="Google Shape;779;p75"/>
          <p:cNvGrpSpPr/>
          <p:nvPr/>
        </p:nvGrpSpPr>
        <p:grpSpPr>
          <a:xfrm>
            <a:off x="8460432" y="4299942"/>
            <a:ext cx="500406" cy="640288"/>
            <a:chOff x="8460432" y="4299942"/>
            <a:chExt cx="500406" cy="640288"/>
          </a:xfrm>
        </p:grpSpPr>
        <p:sp>
          <p:nvSpPr>
            <p:cNvPr id="780" name="Google Shape;780;p7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81" name="Google Shape;781;p7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82" name="Google Shape;782;p7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83" name="Google Shape;783;p7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784" name="Google Shape;784;p75"/>
          <p:cNvSpPr/>
          <p:nvPr/>
        </p:nvSpPr>
        <p:spPr>
          <a:xfrm>
            <a:off x="889248" y="875496"/>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五</a:t>
            </a:r>
            <a:r>
              <a:rPr lang="en-US" sz="2000" b="0" i="0" u="none" strike="noStrike" cap="none" dirty="0" smtClean="0">
                <a:solidFill>
                  <a:srgbClr val="0070C0"/>
                </a:solidFill>
                <a:latin typeface="Microsoft JhengHei"/>
                <a:ea typeface="Microsoft JhengHei"/>
                <a:cs typeface="Microsoft JhengHei"/>
                <a:sym typeface="Microsoft JhengHei"/>
              </a:rPr>
              <a:t>)</a:t>
            </a:r>
            <a:r>
              <a:rPr lang="en-US" sz="2000" b="0" i="0" u="none" strike="noStrike" cap="none" dirty="0" err="1">
                <a:solidFill>
                  <a:srgbClr val="0070C0"/>
                </a:solidFill>
                <a:latin typeface="Microsoft JhengHei"/>
                <a:ea typeface="Microsoft JhengHei"/>
                <a:cs typeface="Microsoft JhengHei"/>
                <a:sym typeface="Microsoft JhengHei"/>
              </a:rPr>
              <a:t>多張Texture分開顯示</a:t>
            </a:r>
            <a:endParaRPr sz="1400" b="0" i="0" u="none" strike="noStrike" cap="none" dirty="0">
              <a:solidFill>
                <a:srgbClr val="000000"/>
              </a:solidFill>
              <a:latin typeface="Arial"/>
              <a:ea typeface="Arial"/>
              <a:cs typeface="Arial"/>
              <a:sym typeface="Arial"/>
            </a:endParaRPr>
          </a:p>
        </p:txBody>
      </p:sp>
      <p:sp>
        <p:nvSpPr>
          <p:cNvPr id="785" name="Google Shape;785;p75"/>
          <p:cNvSpPr/>
          <p:nvPr/>
        </p:nvSpPr>
        <p:spPr>
          <a:xfrm>
            <a:off x="837" y="906233"/>
            <a:ext cx="779381" cy="369332"/>
          </a:xfrm>
          <a:prstGeom prst="rect">
            <a:avLst/>
          </a:prstGeom>
          <a:solidFill>
            <a:srgbClr val="E5DFE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方法2</a:t>
            </a:r>
            <a:endParaRPr sz="1800" b="0" i="0" u="none" strike="noStrike" cap="none">
              <a:solidFill>
                <a:srgbClr val="7030A0"/>
              </a:solidFill>
              <a:latin typeface="Arial"/>
              <a:ea typeface="Arial"/>
              <a:cs typeface="Arial"/>
              <a:sym typeface="Arial"/>
            </a:endParaRPr>
          </a:p>
        </p:txBody>
      </p:sp>
      <p:sp>
        <p:nvSpPr>
          <p:cNvPr id="786" name="Google Shape;786;p75"/>
          <p:cNvSpPr txBox="1"/>
          <p:nvPr/>
        </p:nvSpPr>
        <p:spPr>
          <a:xfrm>
            <a:off x="4350995" y="1473075"/>
            <a:ext cx="4251627" cy="258686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這邊主要用來定義一些CallBack Function，發生在影片(webm)的Frame發生變更時</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當影片(webm)的Frame發生變更時將copyWEBM_texture設成True</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pic>
        <p:nvPicPr>
          <p:cNvPr id="787" name="Google Shape;787;p75"/>
          <p:cNvPicPr preferRelativeResize="0"/>
          <p:nvPr/>
        </p:nvPicPr>
        <p:blipFill rotWithShape="1">
          <a:blip r:embed="rId3">
            <a:alphaModFix/>
          </a:blip>
          <a:srcRect/>
          <a:stretch/>
        </p:blipFill>
        <p:spPr>
          <a:xfrm>
            <a:off x="837" y="1306678"/>
            <a:ext cx="4275628" cy="38368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6"/>
          <p:cNvSpPr txBox="1">
            <a:spLocks noGrp="1"/>
          </p:cNvSpPr>
          <p:nvPr>
            <p:ph type="title"/>
          </p:nvPr>
        </p:nvSpPr>
        <p:spPr>
          <a:xfrm>
            <a:off x="889247" y="195486"/>
            <a:ext cx="6681985" cy="857250"/>
          </a:xfrm>
          <a:prstGeom prst="rect">
            <a:avLst/>
          </a:prstGeom>
          <a:noFill/>
          <a:ln>
            <a:noFill/>
          </a:ln>
        </p:spPr>
        <p:txBody>
          <a:bodyPr spcFirstLastPara="1" wrap="square" lIns="91425" tIns="45700" rIns="91425" bIns="45700" anchor="ctr" anchorCtr="0">
            <a:norm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793" name="Google Shape;793;p76"/>
          <p:cNvGrpSpPr/>
          <p:nvPr/>
        </p:nvGrpSpPr>
        <p:grpSpPr>
          <a:xfrm>
            <a:off x="0" y="0"/>
            <a:ext cx="791072" cy="791072"/>
            <a:chOff x="0" y="0"/>
            <a:chExt cx="791072" cy="791072"/>
          </a:xfrm>
        </p:grpSpPr>
        <p:sp>
          <p:nvSpPr>
            <p:cNvPr id="794" name="Google Shape;794;p7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95" name="Google Shape;795;p7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96" name="Google Shape;796;p7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97" name="Google Shape;797;p7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98" name="Google Shape;798;p76"/>
          <p:cNvGrpSpPr/>
          <p:nvPr/>
        </p:nvGrpSpPr>
        <p:grpSpPr>
          <a:xfrm>
            <a:off x="8460432" y="4299942"/>
            <a:ext cx="500406" cy="640288"/>
            <a:chOff x="8460432" y="4299942"/>
            <a:chExt cx="500406" cy="640288"/>
          </a:xfrm>
        </p:grpSpPr>
        <p:sp>
          <p:nvSpPr>
            <p:cNvPr id="799" name="Google Shape;799;p7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00" name="Google Shape;800;p7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01" name="Google Shape;801;p7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02" name="Google Shape;802;p7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803" name="Google Shape;803;p76"/>
          <p:cNvSpPr/>
          <p:nvPr/>
        </p:nvSpPr>
        <p:spPr>
          <a:xfrm>
            <a:off x="889248" y="875496"/>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五</a:t>
            </a:r>
            <a:r>
              <a:rPr lang="en-US" sz="2000" b="0" i="0" u="none" strike="noStrike" cap="none" dirty="0" smtClean="0">
                <a:solidFill>
                  <a:srgbClr val="0070C0"/>
                </a:solidFill>
                <a:latin typeface="Microsoft JhengHei"/>
                <a:ea typeface="Microsoft JhengHei"/>
                <a:cs typeface="Microsoft JhengHei"/>
                <a:sym typeface="Microsoft JhengHei"/>
              </a:rPr>
              <a:t>)</a:t>
            </a:r>
            <a:r>
              <a:rPr lang="en-US" sz="2000" b="0" i="0" u="none" strike="noStrike" cap="none" dirty="0" err="1">
                <a:solidFill>
                  <a:srgbClr val="0070C0"/>
                </a:solidFill>
                <a:latin typeface="Microsoft JhengHei"/>
                <a:ea typeface="Microsoft JhengHei"/>
                <a:cs typeface="Microsoft JhengHei"/>
                <a:sym typeface="Microsoft JhengHei"/>
              </a:rPr>
              <a:t>多張Texture分開顯示</a:t>
            </a:r>
            <a:endParaRPr sz="1400" b="0" i="0" u="none" strike="noStrike" cap="none" dirty="0">
              <a:solidFill>
                <a:srgbClr val="000000"/>
              </a:solidFill>
              <a:latin typeface="Arial"/>
              <a:ea typeface="Arial"/>
              <a:cs typeface="Arial"/>
              <a:sym typeface="Arial"/>
            </a:endParaRPr>
          </a:p>
        </p:txBody>
      </p:sp>
      <p:sp>
        <p:nvSpPr>
          <p:cNvPr id="804" name="Google Shape;804;p76"/>
          <p:cNvSpPr/>
          <p:nvPr/>
        </p:nvSpPr>
        <p:spPr>
          <a:xfrm>
            <a:off x="837" y="906233"/>
            <a:ext cx="779381" cy="369332"/>
          </a:xfrm>
          <a:prstGeom prst="rect">
            <a:avLst/>
          </a:prstGeom>
          <a:solidFill>
            <a:srgbClr val="E5DFE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方法2</a:t>
            </a:r>
            <a:endParaRPr sz="1800" b="0" i="0" u="none" strike="noStrike" cap="none">
              <a:solidFill>
                <a:srgbClr val="7030A0"/>
              </a:solidFill>
              <a:latin typeface="Arial"/>
              <a:ea typeface="Arial"/>
              <a:cs typeface="Arial"/>
              <a:sym typeface="Arial"/>
            </a:endParaRPr>
          </a:p>
        </p:txBody>
      </p:sp>
      <p:sp>
        <p:nvSpPr>
          <p:cNvPr id="805" name="Google Shape;805;p76"/>
          <p:cNvSpPr txBox="1"/>
          <p:nvPr/>
        </p:nvSpPr>
        <p:spPr>
          <a:xfrm>
            <a:off x="889248" y="1257759"/>
            <a:ext cx="5986882" cy="69811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接著將  .webm  讀入</a:t>
            </a:r>
            <a:endParaRPr sz="1800" b="0" i="0" u="none" strike="noStrike" cap="none">
              <a:solidFill>
                <a:schemeClr val="dk1"/>
              </a:solidFill>
              <a:latin typeface="Microsoft JhengHei"/>
              <a:ea typeface="Microsoft JhengHei"/>
              <a:cs typeface="Microsoft JhengHei"/>
              <a:sym typeface="Microsoft JhengHei"/>
            </a:endParaRPr>
          </a:p>
        </p:txBody>
      </p:sp>
      <p:pic>
        <p:nvPicPr>
          <p:cNvPr id="806" name="Google Shape;806;p76"/>
          <p:cNvPicPr preferRelativeResize="0"/>
          <p:nvPr/>
        </p:nvPicPr>
        <p:blipFill rotWithShape="1">
          <a:blip r:embed="rId3">
            <a:alphaModFix/>
          </a:blip>
          <a:srcRect/>
          <a:stretch/>
        </p:blipFill>
        <p:spPr>
          <a:xfrm>
            <a:off x="692188" y="1809574"/>
            <a:ext cx="7507400" cy="31876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889247" y="195486"/>
            <a:ext cx="7713376" cy="857250"/>
          </a:xfrm>
          <a:prstGeom prst="rect">
            <a:avLst/>
          </a:prstGeom>
          <a:noFill/>
          <a:ln>
            <a:noFill/>
          </a:ln>
        </p:spPr>
        <p:txBody>
          <a:bodyPr spcFirstLastPara="1" wrap="square" lIns="91425" tIns="45700" rIns="91425" bIns="45700" anchor="ctr" anchorCtr="0">
            <a:norm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812" name="Google Shape;812;p77"/>
          <p:cNvGrpSpPr/>
          <p:nvPr/>
        </p:nvGrpSpPr>
        <p:grpSpPr>
          <a:xfrm>
            <a:off x="0" y="0"/>
            <a:ext cx="791072" cy="791072"/>
            <a:chOff x="0" y="0"/>
            <a:chExt cx="791072" cy="791072"/>
          </a:xfrm>
        </p:grpSpPr>
        <p:sp>
          <p:nvSpPr>
            <p:cNvPr id="813" name="Google Shape;813;p7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14" name="Google Shape;814;p7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15" name="Google Shape;815;p7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16" name="Google Shape;816;p7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17" name="Google Shape;817;p77"/>
          <p:cNvGrpSpPr/>
          <p:nvPr/>
        </p:nvGrpSpPr>
        <p:grpSpPr>
          <a:xfrm>
            <a:off x="8460432" y="4299942"/>
            <a:ext cx="500406" cy="640288"/>
            <a:chOff x="8460432" y="4299942"/>
            <a:chExt cx="500406" cy="640288"/>
          </a:xfrm>
        </p:grpSpPr>
        <p:sp>
          <p:nvSpPr>
            <p:cNvPr id="818" name="Google Shape;818;p7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19" name="Google Shape;819;p7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20" name="Google Shape;820;p7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21" name="Google Shape;821;p7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822" name="Google Shape;822;p77"/>
          <p:cNvSpPr/>
          <p:nvPr/>
        </p:nvSpPr>
        <p:spPr>
          <a:xfrm>
            <a:off x="889248" y="875496"/>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五</a:t>
            </a:r>
            <a:r>
              <a:rPr lang="en-US" sz="2000" b="0" i="0" u="none" strike="noStrike" cap="none" dirty="0" smtClean="0">
                <a:solidFill>
                  <a:srgbClr val="0070C0"/>
                </a:solidFill>
                <a:latin typeface="Microsoft JhengHei"/>
                <a:ea typeface="Microsoft JhengHei"/>
                <a:cs typeface="Microsoft JhengHei"/>
                <a:sym typeface="Microsoft JhengHei"/>
              </a:rPr>
              <a:t>)</a:t>
            </a:r>
            <a:r>
              <a:rPr lang="en-US" sz="2000" b="0" i="0" u="none" strike="noStrike" cap="none" dirty="0" err="1">
                <a:solidFill>
                  <a:srgbClr val="0070C0"/>
                </a:solidFill>
                <a:latin typeface="Microsoft JhengHei"/>
                <a:ea typeface="Microsoft JhengHei"/>
                <a:cs typeface="Microsoft JhengHei"/>
                <a:sym typeface="Microsoft JhengHei"/>
              </a:rPr>
              <a:t>多張Texture分開顯示</a:t>
            </a:r>
            <a:endParaRPr sz="1400" b="0" i="0" u="none" strike="noStrike" cap="none" dirty="0">
              <a:solidFill>
                <a:srgbClr val="000000"/>
              </a:solidFill>
              <a:latin typeface="Arial"/>
              <a:ea typeface="Arial"/>
              <a:cs typeface="Arial"/>
              <a:sym typeface="Arial"/>
            </a:endParaRPr>
          </a:p>
        </p:txBody>
      </p:sp>
      <p:sp>
        <p:nvSpPr>
          <p:cNvPr id="823" name="Google Shape;823;p77"/>
          <p:cNvSpPr/>
          <p:nvPr/>
        </p:nvSpPr>
        <p:spPr>
          <a:xfrm>
            <a:off x="837" y="906233"/>
            <a:ext cx="779381" cy="369332"/>
          </a:xfrm>
          <a:prstGeom prst="rect">
            <a:avLst/>
          </a:prstGeom>
          <a:solidFill>
            <a:srgbClr val="E5DFE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方法2</a:t>
            </a:r>
            <a:endParaRPr sz="1800" b="0" i="0" u="none" strike="noStrike" cap="none">
              <a:solidFill>
                <a:srgbClr val="7030A0"/>
              </a:solidFill>
              <a:latin typeface="Arial"/>
              <a:ea typeface="Arial"/>
              <a:cs typeface="Arial"/>
              <a:sym typeface="Arial"/>
            </a:endParaRPr>
          </a:p>
        </p:txBody>
      </p:sp>
      <p:grpSp>
        <p:nvGrpSpPr>
          <p:cNvPr id="824" name="Google Shape;824;p77"/>
          <p:cNvGrpSpPr/>
          <p:nvPr/>
        </p:nvGrpSpPr>
        <p:grpSpPr>
          <a:xfrm>
            <a:off x="0" y="1661716"/>
            <a:ext cx="6192555" cy="3481784"/>
            <a:chOff x="545489" y="1762736"/>
            <a:chExt cx="8782050" cy="4937736"/>
          </a:xfrm>
        </p:grpSpPr>
        <p:pic>
          <p:nvPicPr>
            <p:cNvPr id="825" name="Google Shape;825;p77"/>
            <p:cNvPicPr preferRelativeResize="0"/>
            <p:nvPr/>
          </p:nvPicPr>
          <p:blipFill rotWithShape="1">
            <a:blip r:embed="rId3">
              <a:alphaModFix/>
            </a:blip>
            <a:srcRect/>
            <a:stretch/>
          </p:blipFill>
          <p:spPr>
            <a:xfrm>
              <a:off x="545489" y="1762736"/>
              <a:ext cx="5495925" cy="2581275"/>
            </a:xfrm>
            <a:prstGeom prst="rect">
              <a:avLst/>
            </a:prstGeom>
            <a:noFill/>
            <a:ln>
              <a:noFill/>
            </a:ln>
          </p:spPr>
        </p:pic>
        <p:pic>
          <p:nvPicPr>
            <p:cNvPr id="826" name="Google Shape;826;p77"/>
            <p:cNvPicPr preferRelativeResize="0"/>
            <p:nvPr/>
          </p:nvPicPr>
          <p:blipFill rotWithShape="1">
            <a:blip r:embed="rId4">
              <a:alphaModFix/>
            </a:blip>
            <a:srcRect/>
            <a:stretch/>
          </p:blipFill>
          <p:spPr>
            <a:xfrm>
              <a:off x="545489" y="5309822"/>
              <a:ext cx="8782050" cy="1390650"/>
            </a:xfrm>
            <a:prstGeom prst="rect">
              <a:avLst/>
            </a:prstGeom>
            <a:noFill/>
            <a:ln>
              <a:noFill/>
            </a:ln>
          </p:spPr>
        </p:pic>
        <p:pic>
          <p:nvPicPr>
            <p:cNvPr id="827" name="Google Shape;827;p77"/>
            <p:cNvPicPr preferRelativeResize="0"/>
            <p:nvPr/>
          </p:nvPicPr>
          <p:blipFill rotWithShape="1">
            <a:blip r:embed="rId5">
              <a:alphaModFix/>
            </a:blip>
            <a:srcRect/>
            <a:stretch/>
          </p:blipFill>
          <p:spPr>
            <a:xfrm>
              <a:off x="545489" y="4607169"/>
              <a:ext cx="3584859" cy="703936"/>
            </a:xfrm>
            <a:prstGeom prst="rect">
              <a:avLst/>
            </a:prstGeom>
            <a:noFill/>
            <a:ln>
              <a:noFill/>
            </a:ln>
          </p:spPr>
        </p:pic>
        <p:cxnSp>
          <p:nvCxnSpPr>
            <p:cNvPr id="828" name="Google Shape;828;p77"/>
            <p:cNvCxnSpPr/>
            <p:nvPr/>
          </p:nvCxnSpPr>
          <p:spPr>
            <a:xfrm flipH="1">
              <a:off x="2628900" y="2215662"/>
              <a:ext cx="4088423" cy="3464169"/>
            </a:xfrm>
            <a:prstGeom prst="straightConnector1">
              <a:avLst/>
            </a:prstGeom>
            <a:noFill/>
            <a:ln w="38100" cap="flat" cmpd="sng">
              <a:solidFill>
                <a:srgbClr val="FF0000"/>
              </a:solidFill>
              <a:prstDash val="solid"/>
              <a:round/>
              <a:headEnd type="none" w="sm" len="sm"/>
              <a:tailEnd type="triangle" w="med" len="med"/>
            </a:ln>
          </p:spPr>
        </p:cxnSp>
      </p:grpSp>
      <p:sp>
        <p:nvSpPr>
          <p:cNvPr id="829" name="Google Shape;829;p77"/>
          <p:cNvSpPr txBox="1"/>
          <p:nvPr/>
        </p:nvSpPr>
        <p:spPr>
          <a:xfrm>
            <a:off x="3875384" y="1383448"/>
            <a:ext cx="5102469" cy="217566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接著，當剛才設定copyWEBM_texture (影片的Frame更新時為True) 的變數變為True時，呼叫BindWebmTexture並重新執行gl.texImage2D將目前影片的Frame重新送到指定的Texture Buffer中。</a:t>
            </a:r>
            <a:endParaRPr sz="18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8"/>
          <p:cNvSpPr txBox="1">
            <a:spLocks noGrp="1"/>
          </p:cNvSpPr>
          <p:nvPr>
            <p:ph type="title"/>
          </p:nvPr>
        </p:nvSpPr>
        <p:spPr>
          <a:xfrm>
            <a:off x="889247" y="195486"/>
            <a:ext cx="6773425" cy="857250"/>
          </a:xfrm>
          <a:prstGeom prst="rect">
            <a:avLst/>
          </a:prstGeom>
          <a:noFill/>
          <a:ln>
            <a:noFill/>
          </a:ln>
        </p:spPr>
        <p:txBody>
          <a:bodyPr spcFirstLastPara="1" wrap="square" lIns="91425" tIns="45700" rIns="91425" bIns="45700" anchor="ctr" anchorCtr="0">
            <a:normAutofit/>
          </a:bodyPr>
          <a:lstStyle/>
          <a:p>
            <a:pPr lvl="0" algn="l">
              <a:buClr>
                <a:srgbClr val="002060"/>
              </a:buClr>
              <a:buSzPts val="4000"/>
            </a:pPr>
            <a:r>
              <a:rPr lang="zh-TW" altLang="en-US" sz="4000" b="1" dirty="0">
                <a:solidFill>
                  <a:srgbClr val="002060"/>
                </a:solidFill>
              </a:rPr>
              <a:t>二、 多張</a:t>
            </a:r>
            <a:r>
              <a:rPr lang="en-US" altLang="zh-TW" sz="4000" b="1" dirty="0">
                <a:solidFill>
                  <a:srgbClr val="002060"/>
                </a:solidFill>
              </a:rPr>
              <a:t>Texture</a:t>
            </a:r>
            <a:r>
              <a:rPr lang="zh-TW" altLang="en-US" sz="4000" b="1" dirty="0">
                <a:solidFill>
                  <a:srgbClr val="002060"/>
                </a:solidFill>
              </a:rPr>
              <a:t>分開顯示</a:t>
            </a:r>
            <a:endParaRPr dirty="0"/>
          </a:p>
        </p:txBody>
      </p:sp>
      <p:grpSp>
        <p:nvGrpSpPr>
          <p:cNvPr id="835" name="Google Shape;835;p78"/>
          <p:cNvGrpSpPr/>
          <p:nvPr/>
        </p:nvGrpSpPr>
        <p:grpSpPr>
          <a:xfrm>
            <a:off x="0" y="0"/>
            <a:ext cx="791072" cy="791072"/>
            <a:chOff x="0" y="0"/>
            <a:chExt cx="791072" cy="791072"/>
          </a:xfrm>
        </p:grpSpPr>
        <p:sp>
          <p:nvSpPr>
            <p:cNvPr id="836" name="Google Shape;836;p7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37" name="Google Shape;837;p7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38" name="Google Shape;838;p7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39" name="Google Shape;839;p7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40" name="Google Shape;840;p78"/>
          <p:cNvGrpSpPr/>
          <p:nvPr/>
        </p:nvGrpSpPr>
        <p:grpSpPr>
          <a:xfrm>
            <a:off x="8460432" y="4299942"/>
            <a:ext cx="500406" cy="640288"/>
            <a:chOff x="8460432" y="4299942"/>
            <a:chExt cx="500406" cy="640288"/>
          </a:xfrm>
        </p:grpSpPr>
        <p:sp>
          <p:nvSpPr>
            <p:cNvPr id="841" name="Google Shape;841;p7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42" name="Google Shape;842;p7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43" name="Google Shape;843;p7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44" name="Google Shape;844;p7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845" name="Google Shape;845;p78"/>
          <p:cNvSpPr/>
          <p:nvPr/>
        </p:nvSpPr>
        <p:spPr>
          <a:xfrm>
            <a:off x="889248" y="875496"/>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五</a:t>
            </a:r>
            <a:r>
              <a:rPr lang="en-US" sz="2000" b="0" i="0" u="none" strike="noStrike" cap="none" dirty="0" smtClean="0">
                <a:solidFill>
                  <a:srgbClr val="0070C0"/>
                </a:solidFill>
                <a:latin typeface="Microsoft JhengHei"/>
                <a:ea typeface="Microsoft JhengHei"/>
                <a:cs typeface="Microsoft JhengHei"/>
                <a:sym typeface="Microsoft JhengHei"/>
              </a:rPr>
              <a:t>)</a:t>
            </a:r>
            <a:r>
              <a:rPr lang="en-US" sz="2000" b="0" i="0" u="none" strike="noStrike" cap="none" dirty="0" err="1">
                <a:solidFill>
                  <a:srgbClr val="0070C0"/>
                </a:solidFill>
                <a:latin typeface="Microsoft JhengHei"/>
                <a:ea typeface="Microsoft JhengHei"/>
                <a:cs typeface="Microsoft JhengHei"/>
                <a:sym typeface="Microsoft JhengHei"/>
              </a:rPr>
              <a:t>多張Texture分開顯示</a:t>
            </a:r>
            <a:endParaRPr sz="1400" b="0" i="0" u="none" strike="noStrike" cap="none" dirty="0">
              <a:solidFill>
                <a:srgbClr val="000000"/>
              </a:solidFill>
              <a:latin typeface="Arial"/>
              <a:ea typeface="Arial"/>
              <a:cs typeface="Arial"/>
              <a:sym typeface="Arial"/>
            </a:endParaRPr>
          </a:p>
        </p:txBody>
      </p:sp>
      <p:sp>
        <p:nvSpPr>
          <p:cNvPr id="846" name="Google Shape;846;p78"/>
          <p:cNvSpPr/>
          <p:nvPr/>
        </p:nvSpPr>
        <p:spPr>
          <a:xfrm>
            <a:off x="837" y="906233"/>
            <a:ext cx="779381" cy="369332"/>
          </a:xfrm>
          <a:prstGeom prst="rect">
            <a:avLst/>
          </a:prstGeom>
          <a:solidFill>
            <a:srgbClr val="E5DFE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方法2</a:t>
            </a:r>
            <a:endParaRPr sz="1800" b="0" i="0" u="none" strike="noStrike" cap="none">
              <a:solidFill>
                <a:srgbClr val="7030A0"/>
              </a:solidFill>
              <a:latin typeface="Arial"/>
              <a:ea typeface="Arial"/>
              <a:cs typeface="Arial"/>
              <a:sym typeface="Arial"/>
            </a:endParaRPr>
          </a:p>
        </p:txBody>
      </p:sp>
      <p:pic>
        <p:nvPicPr>
          <p:cNvPr id="847" name="Google Shape;847;p78"/>
          <p:cNvPicPr preferRelativeResize="0"/>
          <p:nvPr/>
        </p:nvPicPr>
        <p:blipFill rotWithShape="1">
          <a:blip r:embed="rId3">
            <a:alphaModFix/>
          </a:blip>
          <a:srcRect/>
          <a:stretch/>
        </p:blipFill>
        <p:spPr>
          <a:xfrm>
            <a:off x="2652787" y="1320830"/>
            <a:ext cx="3472666" cy="3619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889248" y="195486"/>
            <a:ext cx="6477158"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3600" b="1">
                <a:solidFill>
                  <a:srgbClr val="002060"/>
                </a:solidFill>
              </a:rPr>
              <a:t>一、把 Texture貼在無窮遠處</a:t>
            </a:r>
            <a:endParaRPr sz="3959"/>
          </a:p>
        </p:txBody>
      </p:sp>
      <p:grpSp>
        <p:nvGrpSpPr>
          <p:cNvPr id="130" name="Google Shape;130;p5"/>
          <p:cNvGrpSpPr/>
          <p:nvPr/>
        </p:nvGrpSpPr>
        <p:grpSpPr>
          <a:xfrm>
            <a:off x="0" y="0"/>
            <a:ext cx="791072" cy="791072"/>
            <a:chOff x="0" y="0"/>
            <a:chExt cx="791072" cy="791072"/>
          </a:xfrm>
        </p:grpSpPr>
        <p:sp>
          <p:nvSpPr>
            <p:cNvPr id="131" name="Google Shape;131;p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2" name="Google Shape;132;p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3" name="Google Shape;133;p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4" name="Google Shape;134;p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5" name="Google Shape;135;p5"/>
          <p:cNvGrpSpPr/>
          <p:nvPr/>
        </p:nvGrpSpPr>
        <p:grpSpPr>
          <a:xfrm>
            <a:off x="8460432" y="4299942"/>
            <a:ext cx="500406" cy="640288"/>
            <a:chOff x="8460432" y="4299942"/>
            <a:chExt cx="500406" cy="640288"/>
          </a:xfrm>
        </p:grpSpPr>
        <p:sp>
          <p:nvSpPr>
            <p:cNvPr id="136" name="Google Shape;136;p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7" name="Google Shape;137;p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8" name="Google Shape;138;p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9" name="Google Shape;139;p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40" name="Google Shape;140;p5"/>
          <p:cNvSpPr/>
          <p:nvPr/>
        </p:nvSpPr>
        <p:spPr>
          <a:xfrm>
            <a:off x="889251" y="875500"/>
            <a:ext cx="4897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(一) 目的：作為背景</a:t>
            </a:r>
            <a:endParaRPr sz="1400" b="0" i="0" u="none" strike="noStrike" cap="none">
              <a:solidFill>
                <a:srgbClr val="0070C0"/>
              </a:solidFill>
              <a:latin typeface="Arial"/>
              <a:ea typeface="Arial"/>
              <a:cs typeface="Arial"/>
              <a:sym typeface="Arial"/>
            </a:endParaRPr>
          </a:p>
        </p:txBody>
      </p:sp>
      <p:sp>
        <p:nvSpPr>
          <p:cNvPr id="141" name="Google Shape;141;p5"/>
          <p:cNvSpPr txBox="1"/>
          <p:nvPr/>
        </p:nvSpPr>
        <p:spPr>
          <a:xfrm>
            <a:off x="593304" y="1348717"/>
            <a:ext cx="8151510" cy="168567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無窮遠處不可能達到</a:t>
            </a:r>
            <a:endParaRPr sz="20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要貼Texture在無窮遠處唯一方法就是永遠讓Texture保持在視野範圍之極限</a:t>
            </a:r>
            <a:endParaRPr sz="2000" b="0" i="0" u="none" strike="noStrike" cap="none">
              <a:solidFill>
                <a:schemeClr val="dk1"/>
              </a:solidFill>
              <a:latin typeface="Microsoft JhengHei"/>
              <a:ea typeface="Microsoft JhengHei"/>
              <a:cs typeface="Microsoft JhengHei"/>
              <a:sym typeface="Microsoft JhengHei"/>
            </a:endParaRPr>
          </a:p>
        </p:txBody>
      </p:sp>
      <p:grpSp>
        <p:nvGrpSpPr>
          <p:cNvPr id="142" name="Google Shape;142;p5"/>
          <p:cNvGrpSpPr/>
          <p:nvPr/>
        </p:nvGrpSpPr>
        <p:grpSpPr>
          <a:xfrm>
            <a:off x="1897900" y="2522733"/>
            <a:ext cx="5996893" cy="2338686"/>
            <a:chOff x="4670583" y="2838450"/>
            <a:chExt cx="6408896" cy="2499360"/>
          </a:xfrm>
        </p:grpSpPr>
        <p:sp>
          <p:nvSpPr>
            <p:cNvPr id="143" name="Google Shape;143;p5"/>
            <p:cNvSpPr/>
            <p:nvPr/>
          </p:nvSpPr>
          <p:spPr>
            <a:xfrm rot="-5400000">
              <a:off x="6675120" y="3185160"/>
              <a:ext cx="2499360" cy="1805940"/>
            </a:xfrm>
            <a:prstGeom prst="parallelogram">
              <a:avLst>
                <a:gd name="adj" fmla="val 49895"/>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4" name="Google Shape;144;p5"/>
            <p:cNvSpPr/>
            <p:nvPr/>
          </p:nvSpPr>
          <p:spPr>
            <a:xfrm rot="-5400000">
              <a:off x="5689708" y="3891386"/>
              <a:ext cx="1245870" cy="900217"/>
            </a:xfrm>
            <a:prstGeom prst="parallelogram">
              <a:avLst>
                <a:gd name="adj" fmla="val 49895"/>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45" name="Google Shape;145;p5"/>
            <p:cNvCxnSpPr/>
            <p:nvPr/>
          </p:nvCxnSpPr>
          <p:spPr>
            <a:xfrm rot="10800000" flipH="1">
              <a:off x="5867400" y="2838450"/>
              <a:ext cx="1154430" cy="887730"/>
            </a:xfrm>
            <a:prstGeom prst="straightConnector1">
              <a:avLst/>
            </a:prstGeom>
            <a:noFill/>
            <a:ln w="12700" cap="flat" cmpd="sng">
              <a:solidFill>
                <a:schemeClr val="dk1"/>
              </a:solidFill>
              <a:prstDash val="solid"/>
              <a:round/>
              <a:headEnd type="none" w="sm" len="sm"/>
              <a:tailEnd type="none" w="sm" len="sm"/>
            </a:ln>
          </p:spPr>
        </p:cxnSp>
        <p:cxnSp>
          <p:nvCxnSpPr>
            <p:cNvPr id="146" name="Google Shape;146;p5"/>
            <p:cNvCxnSpPr/>
            <p:nvPr/>
          </p:nvCxnSpPr>
          <p:spPr>
            <a:xfrm rot="10800000" flipH="1">
              <a:off x="6762752" y="3718559"/>
              <a:ext cx="2065018" cy="464821"/>
            </a:xfrm>
            <a:prstGeom prst="straightConnector1">
              <a:avLst/>
            </a:prstGeom>
            <a:noFill/>
            <a:ln w="12700" cap="flat" cmpd="sng">
              <a:solidFill>
                <a:schemeClr val="dk1"/>
              </a:solidFill>
              <a:prstDash val="solid"/>
              <a:round/>
              <a:headEnd type="none" w="sm" len="sm"/>
              <a:tailEnd type="none" w="sm" len="sm"/>
            </a:ln>
          </p:spPr>
        </p:cxnSp>
        <p:cxnSp>
          <p:nvCxnSpPr>
            <p:cNvPr id="147" name="Google Shape;147;p5"/>
            <p:cNvCxnSpPr/>
            <p:nvPr/>
          </p:nvCxnSpPr>
          <p:spPr>
            <a:xfrm rot="10800000" flipH="1">
              <a:off x="5862534" y="4434840"/>
              <a:ext cx="1170726" cy="72390"/>
            </a:xfrm>
            <a:prstGeom prst="straightConnector1">
              <a:avLst/>
            </a:prstGeom>
            <a:noFill/>
            <a:ln w="12700" cap="flat" cmpd="sng">
              <a:solidFill>
                <a:schemeClr val="dk1"/>
              </a:solidFill>
              <a:prstDash val="solid"/>
              <a:round/>
              <a:headEnd type="none" w="sm" len="sm"/>
              <a:tailEnd type="none" w="sm" len="sm"/>
            </a:ln>
          </p:spPr>
        </p:cxnSp>
        <p:cxnSp>
          <p:nvCxnSpPr>
            <p:cNvPr id="148" name="Google Shape;148;p5"/>
            <p:cNvCxnSpPr/>
            <p:nvPr/>
          </p:nvCxnSpPr>
          <p:spPr>
            <a:xfrm>
              <a:off x="6762752" y="4964430"/>
              <a:ext cx="2065018" cy="373380"/>
            </a:xfrm>
            <a:prstGeom prst="straightConnector1">
              <a:avLst/>
            </a:prstGeom>
            <a:noFill/>
            <a:ln w="12700" cap="flat" cmpd="sng">
              <a:solidFill>
                <a:schemeClr val="dk1"/>
              </a:solidFill>
              <a:prstDash val="solid"/>
              <a:round/>
              <a:headEnd type="none" w="sm" len="sm"/>
              <a:tailEnd type="none" w="sm" len="sm"/>
            </a:ln>
          </p:spPr>
        </p:cxnSp>
        <p:sp>
          <p:nvSpPr>
            <p:cNvPr id="149" name="Google Shape;149;p5"/>
            <p:cNvSpPr/>
            <p:nvPr/>
          </p:nvSpPr>
          <p:spPr>
            <a:xfrm>
              <a:off x="5344837" y="3993573"/>
              <a:ext cx="258618" cy="720436"/>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0" name="Google Shape;150;p5"/>
            <p:cNvCxnSpPr/>
            <p:nvPr/>
          </p:nvCxnSpPr>
          <p:spPr>
            <a:xfrm flipH="1">
              <a:off x="4670583" y="3919682"/>
              <a:ext cx="926115" cy="452582"/>
            </a:xfrm>
            <a:prstGeom prst="straightConnector1">
              <a:avLst/>
            </a:prstGeom>
            <a:noFill/>
            <a:ln w="9525" cap="flat" cmpd="sng">
              <a:solidFill>
                <a:schemeClr val="dk1"/>
              </a:solidFill>
              <a:prstDash val="solid"/>
              <a:round/>
              <a:headEnd type="none" w="sm" len="sm"/>
              <a:tailEnd type="none" w="sm" len="sm"/>
            </a:ln>
          </p:spPr>
        </p:cxnSp>
        <p:cxnSp>
          <p:nvCxnSpPr>
            <p:cNvPr id="151" name="Google Shape;151;p5"/>
            <p:cNvCxnSpPr/>
            <p:nvPr/>
          </p:nvCxnSpPr>
          <p:spPr>
            <a:xfrm rot="10800000">
              <a:off x="4670583" y="4372264"/>
              <a:ext cx="932873" cy="409295"/>
            </a:xfrm>
            <a:prstGeom prst="straightConnector1">
              <a:avLst/>
            </a:prstGeom>
            <a:noFill/>
            <a:ln w="9525" cap="flat" cmpd="sng">
              <a:solidFill>
                <a:schemeClr val="dk1"/>
              </a:solidFill>
              <a:prstDash val="solid"/>
              <a:round/>
              <a:headEnd type="none" w="sm" len="sm"/>
              <a:tailEnd type="none" w="sm" len="sm"/>
            </a:ln>
          </p:spPr>
        </p:cxnSp>
        <p:sp>
          <p:nvSpPr>
            <p:cNvPr id="152" name="Google Shape;152;p5"/>
            <p:cNvSpPr/>
            <p:nvPr/>
          </p:nvSpPr>
          <p:spPr>
            <a:xfrm>
              <a:off x="5437201" y="4159826"/>
              <a:ext cx="159497" cy="144887"/>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3" name="Google Shape;153;p5"/>
            <p:cNvCxnSpPr/>
            <p:nvPr/>
          </p:nvCxnSpPr>
          <p:spPr>
            <a:xfrm flipH="1">
              <a:off x="8915402" y="4063254"/>
              <a:ext cx="807720" cy="513657"/>
            </a:xfrm>
            <a:prstGeom prst="curvedConnector3">
              <a:avLst>
                <a:gd name="adj1" fmla="val -356397"/>
              </a:avLst>
            </a:prstGeom>
            <a:noFill/>
            <a:ln w="9525" cap="flat" cmpd="sng">
              <a:solidFill>
                <a:schemeClr val="dk1"/>
              </a:solidFill>
              <a:prstDash val="solid"/>
              <a:round/>
              <a:headEnd type="none" w="sm" len="sm"/>
              <a:tailEnd type="triangle" w="med" len="med"/>
            </a:ln>
          </p:spPr>
        </p:cxnSp>
        <p:sp>
          <p:nvSpPr>
            <p:cNvPr id="154" name="Google Shape;154;p5"/>
            <p:cNvSpPr txBox="1"/>
            <p:nvPr/>
          </p:nvSpPr>
          <p:spPr>
            <a:xfrm>
              <a:off x="9837420" y="3825240"/>
              <a:ext cx="124205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貼這裡</a:t>
              </a:r>
              <a:endParaRPr sz="1400" b="0" i="0" u="none" strike="noStrike" cap="none">
                <a:solidFill>
                  <a:srgbClr val="000000"/>
                </a:solidFill>
                <a:latin typeface="Microsoft JhengHei"/>
                <a:ea typeface="Microsoft JhengHei"/>
                <a:cs typeface="Microsoft JhengHei"/>
                <a:sym typeface="Microsoft JhengHe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grpSp>
        <p:nvGrpSpPr>
          <p:cNvPr id="852" name="Google Shape;852;p80"/>
          <p:cNvGrpSpPr/>
          <p:nvPr/>
        </p:nvGrpSpPr>
        <p:grpSpPr>
          <a:xfrm>
            <a:off x="0" y="0"/>
            <a:ext cx="791072" cy="791072"/>
            <a:chOff x="0" y="0"/>
            <a:chExt cx="791072" cy="791072"/>
          </a:xfrm>
        </p:grpSpPr>
        <p:sp>
          <p:nvSpPr>
            <p:cNvPr id="853" name="Google Shape;853;p8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54" name="Google Shape;854;p8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55" name="Google Shape;855;p8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56" name="Google Shape;856;p8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57" name="Google Shape;857;p80"/>
          <p:cNvGrpSpPr/>
          <p:nvPr/>
        </p:nvGrpSpPr>
        <p:grpSpPr>
          <a:xfrm>
            <a:off x="8460432" y="4299942"/>
            <a:ext cx="500406" cy="640288"/>
            <a:chOff x="8460432" y="4299942"/>
            <a:chExt cx="500406" cy="640288"/>
          </a:xfrm>
        </p:grpSpPr>
        <p:sp>
          <p:nvSpPr>
            <p:cNvPr id="858" name="Google Shape;858;p8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59" name="Google Shape;859;p8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60" name="Google Shape;860;p8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61" name="Google Shape;861;p8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862" name="Google Shape;862;p80"/>
          <p:cNvSpPr txBox="1"/>
          <p:nvPr/>
        </p:nvSpPr>
        <p:spPr>
          <a:xfrm>
            <a:off x="5106948" y="1291161"/>
            <a:ext cx="3985846" cy="435133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多張Texture重疊顯示即一般說的MultiTexture Map</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作法為從shader下手，將兩個Texel相加</a:t>
            </a:r>
            <a:endParaRPr sz="18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亦可以是相乘、取極值、取平均數等融合運算</a:t>
            </a:r>
            <a:endParaRPr sz="16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本例是使用(1-alpha)和alpha作融合。</a:t>
            </a:r>
            <a:endParaRPr sz="1600" b="0" i="0" u="none" strike="noStrike" cap="none">
              <a:solidFill>
                <a:schemeClr val="dk1"/>
              </a:solidFill>
              <a:latin typeface="Microsoft JhengHei"/>
              <a:ea typeface="Microsoft JhengHei"/>
              <a:cs typeface="Microsoft JhengHei"/>
              <a:sym typeface="Microsoft JhengHei"/>
            </a:endParaRPr>
          </a:p>
        </p:txBody>
      </p:sp>
      <p:pic>
        <p:nvPicPr>
          <p:cNvPr id="863" name="Google Shape;863;p80"/>
          <p:cNvPicPr preferRelativeResize="0"/>
          <p:nvPr/>
        </p:nvPicPr>
        <p:blipFill rotWithShape="1">
          <a:blip r:embed="rId3">
            <a:alphaModFix/>
          </a:blip>
          <a:srcRect/>
          <a:stretch/>
        </p:blipFill>
        <p:spPr>
          <a:xfrm>
            <a:off x="838" y="1471198"/>
            <a:ext cx="5017390" cy="3672302"/>
          </a:xfrm>
          <a:prstGeom prst="rect">
            <a:avLst/>
          </a:prstGeom>
          <a:noFill/>
          <a:ln>
            <a:noFill/>
          </a:ln>
        </p:spPr>
      </p:pic>
      <p:sp>
        <p:nvSpPr>
          <p:cNvPr id="864" name="Google Shape;864;p80"/>
          <p:cNvSpPr txBox="1"/>
          <p:nvPr/>
        </p:nvSpPr>
        <p:spPr>
          <a:xfrm>
            <a:off x="889247" y="195486"/>
            <a:ext cx="5943150"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80000"/>
              </a:lnSpc>
              <a:spcBef>
                <a:spcPts val="0"/>
              </a:spcBef>
              <a:spcAft>
                <a:spcPts val="0"/>
              </a:spcAft>
              <a:buClr>
                <a:srgbClr val="002060"/>
              </a:buClr>
              <a:buSzPts val="3600"/>
              <a:buFont typeface="Microsoft JhengHei"/>
              <a:buNone/>
            </a:pPr>
            <a:r>
              <a:rPr lang="zh-TW" altLang="en-US" sz="2970" b="1" i="0" u="none" strike="noStrike" cap="none" dirty="0" smtClean="0">
                <a:solidFill>
                  <a:srgbClr val="002060"/>
                </a:solidFill>
                <a:latin typeface="Microsoft JhengHei"/>
                <a:ea typeface="Microsoft JhengHei"/>
                <a:cs typeface="Microsoft JhengHei"/>
                <a:sym typeface="Microsoft JhengHei"/>
              </a:rPr>
              <a:t>三</a:t>
            </a:r>
            <a:r>
              <a:rPr lang="en-US" sz="2970" b="1" i="0" u="none" strike="noStrike" cap="none" dirty="0" smtClean="0">
                <a:solidFill>
                  <a:srgbClr val="002060"/>
                </a:solidFill>
                <a:latin typeface="Microsoft JhengHei"/>
                <a:ea typeface="Microsoft JhengHei"/>
                <a:cs typeface="Microsoft JhengHei"/>
                <a:sym typeface="Microsoft JhengHei"/>
              </a:rPr>
              <a:t>、</a:t>
            </a:r>
            <a:r>
              <a:rPr lang="en-US" sz="2970" b="1" i="0" u="none" strike="noStrike" cap="none" dirty="0" err="1">
                <a:solidFill>
                  <a:srgbClr val="002060"/>
                </a:solidFill>
                <a:latin typeface="Microsoft JhengHei"/>
                <a:ea typeface="Microsoft JhengHei"/>
                <a:cs typeface="Microsoft JhengHei"/>
                <a:sym typeface="Microsoft JhengHei"/>
              </a:rPr>
              <a:t>多張Texture重疊顯示</a:t>
            </a:r>
            <a:r>
              <a:rPr lang="en-US" sz="2970" b="1" i="0" u="none" strike="noStrike" cap="none" dirty="0">
                <a:solidFill>
                  <a:srgbClr val="002060"/>
                </a:solidFill>
                <a:latin typeface="Microsoft JhengHei"/>
                <a:ea typeface="Microsoft JhengHei"/>
                <a:cs typeface="Microsoft JhengHei"/>
                <a:sym typeface="Microsoft JhengHei"/>
              </a:rPr>
              <a:t> (</a:t>
            </a:r>
            <a:r>
              <a:rPr lang="en-US" sz="2970" b="1" i="0" u="none" strike="noStrike" cap="none" dirty="0" err="1">
                <a:solidFill>
                  <a:srgbClr val="002060"/>
                </a:solidFill>
                <a:latin typeface="Microsoft JhengHei"/>
                <a:ea typeface="Microsoft JhengHei"/>
                <a:cs typeface="Microsoft JhengHei"/>
                <a:sym typeface="Microsoft JhengHei"/>
              </a:rPr>
              <a:t>MultiTexture</a:t>
            </a:r>
            <a:r>
              <a:rPr lang="en-US" sz="2970" b="1" i="0" u="none" strike="noStrike" cap="none" dirty="0">
                <a:solidFill>
                  <a:srgbClr val="002060"/>
                </a:solidFill>
                <a:latin typeface="Microsoft JhengHei"/>
                <a:ea typeface="Microsoft JhengHei"/>
                <a:cs typeface="Microsoft JhengHei"/>
                <a:sym typeface="Microsoft JhengHei"/>
              </a:rPr>
              <a:t> Map)</a:t>
            </a:r>
            <a:endParaRPr sz="2970" b="1" i="0" u="none" strike="noStrike" cap="none" dirty="0">
              <a:solidFill>
                <a:srgbClr val="002060"/>
              </a:solidFill>
              <a:latin typeface="Microsoft JhengHei"/>
              <a:ea typeface="Microsoft JhengHei"/>
              <a:cs typeface="Microsoft JhengHei"/>
              <a:sym typeface="Microsoft JhengHei"/>
            </a:endParaRPr>
          </a:p>
        </p:txBody>
      </p:sp>
      <p:sp>
        <p:nvSpPr>
          <p:cNvPr id="865" name="Google Shape;865;p80"/>
          <p:cNvSpPr/>
          <p:nvPr/>
        </p:nvSpPr>
        <p:spPr>
          <a:xfrm>
            <a:off x="889248" y="1043093"/>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(一)多張Texture重疊顯示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grpSp>
        <p:nvGrpSpPr>
          <p:cNvPr id="870" name="Google Shape;870;p81"/>
          <p:cNvGrpSpPr/>
          <p:nvPr/>
        </p:nvGrpSpPr>
        <p:grpSpPr>
          <a:xfrm>
            <a:off x="0" y="0"/>
            <a:ext cx="791072" cy="791072"/>
            <a:chOff x="0" y="0"/>
            <a:chExt cx="791072" cy="791072"/>
          </a:xfrm>
        </p:grpSpPr>
        <p:sp>
          <p:nvSpPr>
            <p:cNvPr id="871" name="Google Shape;871;p8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72" name="Google Shape;872;p8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73" name="Google Shape;873;p8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74" name="Google Shape;874;p8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75" name="Google Shape;875;p81"/>
          <p:cNvGrpSpPr/>
          <p:nvPr/>
        </p:nvGrpSpPr>
        <p:grpSpPr>
          <a:xfrm>
            <a:off x="8460432" y="4299942"/>
            <a:ext cx="500406" cy="640288"/>
            <a:chOff x="8460432" y="4299942"/>
            <a:chExt cx="500406" cy="640288"/>
          </a:xfrm>
        </p:grpSpPr>
        <p:sp>
          <p:nvSpPr>
            <p:cNvPr id="876" name="Google Shape;876;p8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77" name="Google Shape;877;p8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78" name="Google Shape;878;p8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79" name="Google Shape;879;p8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
        <p:nvSpPr>
          <p:cNvPr id="880" name="Google Shape;880;p81"/>
          <p:cNvSpPr txBox="1"/>
          <p:nvPr/>
        </p:nvSpPr>
        <p:spPr>
          <a:xfrm>
            <a:off x="794229" y="1618270"/>
            <a:ext cx="4348357" cy="51275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此處我們使用模擬凹凸面的Texture</a:t>
            </a:r>
            <a:endParaRPr sz="1800" b="0" i="0" u="none" strike="noStrike" cap="none">
              <a:solidFill>
                <a:schemeClr val="dk1"/>
              </a:solidFill>
              <a:latin typeface="Microsoft JhengHei"/>
              <a:ea typeface="Microsoft JhengHei"/>
              <a:cs typeface="Microsoft JhengHei"/>
              <a:sym typeface="Microsoft JhengHei"/>
            </a:endParaRPr>
          </a:p>
        </p:txBody>
      </p:sp>
      <p:pic>
        <p:nvPicPr>
          <p:cNvPr id="881" name="Google Shape;881;p81"/>
          <p:cNvPicPr preferRelativeResize="0"/>
          <p:nvPr/>
        </p:nvPicPr>
        <p:blipFill rotWithShape="1">
          <a:blip r:embed="rId3">
            <a:alphaModFix/>
          </a:blip>
          <a:srcRect r="56302" b="55627"/>
          <a:stretch/>
        </p:blipFill>
        <p:spPr>
          <a:xfrm>
            <a:off x="2750514" y="2104157"/>
            <a:ext cx="3116231" cy="2836073"/>
          </a:xfrm>
          <a:prstGeom prst="rect">
            <a:avLst/>
          </a:prstGeom>
          <a:noFill/>
          <a:ln>
            <a:noFill/>
          </a:ln>
        </p:spPr>
      </p:pic>
      <p:sp>
        <p:nvSpPr>
          <p:cNvPr id="882" name="Google Shape;882;p81"/>
          <p:cNvSpPr txBox="1"/>
          <p:nvPr/>
        </p:nvSpPr>
        <p:spPr>
          <a:xfrm>
            <a:off x="889247" y="195486"/>
            <a:ext cx="5943150" cy="857250"/>
          </a:xfrm>
          <a:prstGeom prst="rect">
            <a:avLst/>
          </a:prstGeom>
          <a:noFill/>
          <a:ln>
            <a:noFill/>
          </a:ln>
        </p:spPr>
        <p:txBody>
          <a:bodyPr spcFirstLastPara="1" wrap="square" lIns="91425" tIns="45700" rIns="91425" bIns="45700" anchor="ctr" anchorCtr="0">
            <a:normAutofit/>
          </a:bodyPr>
          <a:lstStyle/>
          <a:p>
            <a:pPr lvl="0">
              <a:lnSpc>
                <a:spcPct val="80000"/>
              </a:lnSpc>
            </a:pPr>
            <a:r>
              <a:rPr lang="zh-TW" altLang="en-US" sz="2970" b="1" dirty="0">
                <a:solidFill>
                  <a:srgbClr val="002060"/>
                </a:solidFill>
                <a:latin typeface="Microsoft JhengHei"/>
                <a:ea typeface="Microsoft JhengHei"/>
                <a:cs typeface="Microsoft JhengHei"/>
                <a:sym typeface="Microsoft JhengHei"/>
              </a:rPr>
              <a:t>三</a:t>
            </a:r>
            <a:r>
              <a:rPr lang="en-US" sz="2970" b="1" i="0" u="none" strike="noStrike" cap="none" dirty="0" smtClean="0">
                <a:solidFill>
                  <a:srgbClr val="002060"/>
                </a:solidFill>
                <a:latin typeface="Microsoft JhengHei"/>
                <a:ea typeface="Microsoft JhengHei"/>
                <a:cs typeface="Microsoft JhengHei"/>
                <a:sym typeface="Microsoft JhengHei"/>
              </a:rPr>
              <a:t>、</a:t>
            </a:r>
            <a:r>
              <a:rPr lang="en-US" sz="2970" b="1" i="0" u="none" strike="noStrike" cap="none" dirty="0" err="1">
                <a:solidFill>
                  <a:srgbClr val="002060"/>
                </a:solidFill>
                <a:latin typeface="Microsoft JhengHei"/>
                <a:ea typeface="Microsoft JhengHei"/>
                <a:cs typeface="Microsoft JhengHei"/>
                <a:sym typeface="Microsoft JhengHei"/>
              </a:rPr>
              <a:t>多張Texture重疊顯示</a:t>
            </a:r>
            <a:r>
              <a:rPr lang="en-US" sz="2970" b="1" i="0" u="none" strike="noStrike" cap="none" dirty="0">
                <a:solidFill>
                  <a:srgbClr val="002060"/>
                </a:solidFill>
                <a:latin typeface="Microsoft JhengHei"/>
                <a:ea typeface="Microsoft JhengHei"/>
                <a:cs typeface="Microsoft JhengHei"/>
                <a:sym typeface="Microsoft JhengHei"/>
              </a:rPr>
              <a:t> (</a:t>
            </a:r>
            <a:r>
              <a:rPr lang="en-US" sz="2970" b="1" i="0" u="none" strike="noStrike" cap="none" dirty="0" err="1">
                <a:solidFill>
                  <a:srgbClr val="002060"/>
                </a:solidFill>
                <a:latin typeface="Microsoft JhengHei"/>
                <a:ea typeface="Microsoft JhengHei"/>
                <a:cs typeface="Microsoft JhengHei"/>
                <a:sym typeface="Microsoft JhengHei"/>
              </a:rPr>
              <a:t>MultiTexture</a:t>
            </a:r>
            <a:r>
              <a:rPr lang="en-US" sz="2970" b="1" i="0" u="none" strike="noStrike" cap="none" dirty="0">
                <a:solidFill>
                  <a:srgbClr val="002060"/>
                </a:solidFill>
                <a:latin typeface="Microsoft JhengHei"/>
                <a:ea typeface="Microsoft JhengHei"/>
                <a:cs typeface="Microsoft JhengHei"/>
                <a:sym typeface="Microsoft JhengHei"/>
              </a:rPr>
              <a:t> Map)</a:t>
            </a:r>
            <a:endParaRPr sz="2970" b="1" i="0" u="none" strike="noStrike" cap="none" dirty="0">
              <a:solidFill>
                <a:srgbClr val="002060"/>
              </a:solidFill>
              <a:latin typeface="Microsoft JhengHei"/>
              <a:ea typeface="Microsoft JhengHei"/>
              <a:cs typeface="Microsoft JhengHei"/>
              <a:sym typeface="Microsoft JhengHei"/>
            </a:endParaRPr>
          </a:p>
        </p:txBody>
      </p:sp>
      <p:sp>
        <p:nvSpPr>
          <p:cNvPr id="883" name="Google Shape;883;p81"/>
          <p:cNvSpPr/>
          <p:nvPr/>
        </p:nvSpPr>
        <p:spPr>
          <a:xfrm>
            <a:off x="889248" y="1043093"/>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(一)多張Texture重疊顯示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889246" y="195486"/>
            <a:ext cx="6243073" cy="857250"/>
          </a:xfrm>
          <a:prstGeom prst="rect">
            <a:avLst/>
          </a:prstGeom>
          <a:noFill/>
          <a:ln>
            <a:noFill/>
          </a:ln>
        </p:spPr>
        <p:txBody>
          <a:bodyPr spcFirstLastPara="1" wrap="square" lIns="91425" tIns="45700" rIns="91425" bIns="45700" anchor="ctr" anchorCtr="0">
            <a:normAutofit fontScale="90000"/>
          </a:bodyPr>
          <a:lstStyle/>
          <a:p>
            <a:pPr lvl="0" algn="l">
              <a:buClr>
                <a:srgbClr val="002060"/>
              </a:buClr>
              <a:buSzPts val="3600"/>
            </a:pPr>
            <a:r>
              <a:rPr lang="zh-TW" altLang="en-US" sz="3600" b="1" dirty="0">
                <a:solidFill>
                  <a:srgbClr val="002060"/>
                </a:solidFill>
              </a:rPr>
              <a:t>三</a:t>
            </a:r>
            <a:r>
              <a:rPr lang="en-US" sz="2916" b="1" dirty="0" smtClean="0">
                <a:solidFill>
                  <a:srgbClr val="002060"/>
                </a:solidFill>
              </a:rPr>
              <a:t>、</a:t>
            </a:r>
            <a:r>
              <a:rPr lang="en-US" sz="2916" b="1" dirty="0" err="1">
                <a:solidFill>
                  <a:srgbClr val="002060"/>
                </a:solidFill>
              </a:rPr>
              <a:t>多張Texture重疊顯示</a:t>
            </a:r>
            <a:r>
              <a:rPr lang="en-US" sz="2916" b="1" dirty="0">
                <a:solidFill>
                  <a:srgbClr val="002060"/>
                </a:solidFill>
              </a:rPr>
              <a:t> (</a:t>
            </a:r>
            <a:r>
              <a:rPr lang="en-US" sz="2916" b="1" dirty="0" err="1">
                <a:solidFill>
                  <a:srgbClr val="002060"/>
                </a:solidFill>
              </a:rPr>
              <a:t>MultiTexture</a:t>
            </a:r>
            <a:r>
              <a:rPr lang="en-US" sz="2916" b="1" dirty="0">
                <a:solidFill>
                  <a:srgbClr val="002060"/>
                </a:solidFill>
              </a:rPr>
              <a:t> Map)</a:t>
            </a:r>
            <a:endParaRPr sz="3959" dirty="0"/>
          </a:p>
        </p:txBody>
      </p:sp>
      <p:grpSp>
        <p:nvGrpSpPr>
          <p:cNvPr id="889" name="Google Shape;889;p82"/>
          <p:cNvGrpSpPr/>
          <p:nvPr/>
        </p:nvGrpSpPr>
        <p:grpSpPr>
          <a:xfrm>
            <a:off x="0" y="0"/>
            <a:ext cx="791072" cy="791072"/>
            <a:chOff x="0" y="0"/>
            <a:chExt cx="791072" cy="791072"/>
          </a:xfrm>
        </p:grpSpPr>
        <p:sp>
          <p:nvSpPr>
            <p:cNvPr id="890" name="Google Shape;890;p8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91" name="Google Shape;891;p8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92" name="Google Shape;892;p8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93" name="Google Shape;893;p8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94" name="Google Shape;894;p82"/>
          <p:cNvGrpSpPr/>
          <p:nvPr/>
        </p:nvGrpSpPr>
        <p:grpSpPr>
          <a:xfrm>
            <a:off x="8460432" y="4299942"/>
            <a:ext cx="500406" cy="640288"/>
            <a:chOff x="8460432" y="4299942"/>
            <a:chExt cx="500406" cy="640288"/>
          </a:xfrm>
        </p:grpSpPr>
        <p:sp>
          <p:nvSpPr>
            <p:cNvPr id="895" name="Google Shape;895;p8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96" name="Google Shape;896;p8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97" name="Google Shape;897;p8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98" name="Google Shape;898;p8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
        <p:nvSpPr>
          <p:cNvPr id="899" name="Google Shape;899;p82"/>
          <p:cNvSpPr txBox="1"/>
          <p:nvPr/>
        </p:nvSpPr>
        <p:spPr>
          <a:xfrm>
            <a:off x="311505" y="1901641"/>
            <a:ext cx="8832495" cy="217566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在initShader中新增凹凸面Texture模擬 (實際上凹凸面Texture會用法向量貼圖，但打光還沒教到，先用RGB Texture模擬 )</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其名稱為uSurface</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再新增一個控制開啟關閉的變數 uEnableSurface</a:t>
            </a:r>
            <a:endParaRPr sz="1800" b="0" i="0" u="none" strike="noStrike" cap="none">
              <a:solidFill>
                <a:schemeClr val="dk1"/>
              </a:solidFill>
              <a:latin typeface="Microsoft JhengHei"/>
              <a:ea typeface="Microsoft JhengHei"/>
              <a:cs typeface="Microsoft JhengHei"/>
              <a:sym typeface="Microsoft JhengHei"/>
            </a:endParaRPr>
          </a:p>
        </p:txBody>
      </p:sp>
      <p:pic>
        <p:nvPicPr>
          <p:cNvPr id="900" name="Google Shape;900;p82"/>
          <p:cNvPicPr preferRelativeResize="0"/>
          <p:nvPr/>
        </p:nvPicPr>
        <p:blipFill rotWithShape="1">
          <a:blip r:embed="rId3">
            <a:alphaModFix/>
          </a:blip>
          <a:srcRect/>
          <a:stretch/>
        </p:blipFill>
        <p:spPr>
          <a:xfrm>
            <a:off x="0" y="3511408"/>
            <a:ext cx="8344472" cy="1632092"/>
          </a:xfrm>
          <a:prstGeom prst="rect">
            <a:avLst/>
          </a:prstGeom>
          <a:noFill/>
          <a:ln>
            <a:noFill/>
          </a:ln>
        </p:spPr>
      </p:pic>
      <p:sp>
        <p:nvSpPr>
          <p:cNvPr id="901" name="Google Shape;901;p82"/>
          <p:cNvSpPr/>
          <p:nvPr/>
        </p:nvSpPr>
        <p:spPr>
          <a:xfrm>
            <a:off x="889248" y="1175419"/>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(一)多張Texture重疊顯示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grpSp>
        <p:nvGrpSpPr>
          <p:cNvPr id="907" name="Google Shape;907;g9fec1acc8d_0_398"/>
          <p:cNvGrpSpPr/>
          <p:nvPr/>
        </p:nvGrpSpPr>
        <p:grpSpPr>
          <a:xfrm>
            <a:off x="0" y="0"/>
            <a:ext cx="791004" cy="791004"/>
            <a:chOff x="0" y="0"/>
            <a:chExt cx="791004" cy="791004"/>
          </a:xfrm>
        </p:grpSpPr>
        <p:sp>
          <p:nvSpPr>
            <p:cNvPr id="908" name="Google Shape;908;g9fec1acc8d_0_398"/>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09" name="Google Shape;909;g9fec1acc8d_0_398"/>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0" name="Google Shape;910;g9fec1acc8d_0_398"/>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1" name="Google Shape;911;g9fec1acc8d_0_398"/>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12" name="Google Shape;912;g9fec1acc8d_0_398"/>
          <p:cNvGrpSpPr/>
          <p:nvPr/>
        </p:nvGrpSpPr>
        <p:grpSpPr>
          <a:xfrm>
            <a:off x="8460432" y="4299942"/>
            <a:ext cx="500394" cy="640276"/>
            <a:chOff x="8460432" y="4299942"/>
            <a:chExt cx="500394" cy="640276"/>
          </a:xfrm>
        </p:grpSpPr>
        <p:sp>
          <p:nvSpPr>
            <p:cNvPr id="913" name="Google Shape;913;g9fec1acc8d_0_398"/>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14" name="Google Shape;914;g9fec1acc8d_0_398"/>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15" name="Google Shape;915;g9fec1acc8d_0_398"/>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16" name="Google Shape;916;g9fec1acc8d_0_398"/>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918" name="Google Shape;918;g9fec1acc8d_0_398"/>
          <p:cNvSpPr txBox="1"/>
          <p:nvPr/>
        </p:nvSpPr>
        <p:spPr>
          <a:xfrm>
            <a:off x="784194" y="1503756"/>
            <a:ext cx="8068500" cy="322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chemeClr val="dk1"/>
              </a:buClr>
              <a:buSzPts val="1800"/>
              <a:buFont typeface="Arial"/>
              <a:buNone/>
            </a:pPr>
            <a:r>
              <a:rPr lang="en-US" sz="2000" b="0" i="0" u="none" strike="noStrike" cap="none" dirty="0">
                <a:solidFill>
                  <a:srgbClr val="0080FF"/>
                </a:solidFill>
                <a:latin typeface="Microsoft JhengHei"/>
                <a:ea typeface="Microsoft JhengHei"/>
                <a:cs typeface="Microsoft JhengHei"/>
                <a:sym typeface="Microsoft JhengHei"/>
              </a:rPr>
              <a:t>varying</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408080"/>
                </a:solidFill>
                <a:latin typeface="Microsoft JhengHei"/>
                <a:ea typeface="Microsoft JhengHei"/>
                <a:cs typeface="Microsoft JhengHei"/>
                <a:sym typeface="Microsoft JhengHei"/>
              </a:rPr>
              <a:t>vec3</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err="1">
                <a:solidFill>
                  <a:srgbClr val="242424"/>
                </a:solidFill>
                <a:latin typeface="Microsoft JhengHei"/>
                <a:ea typeface="Microsoft JhengHei"/>
                <a:cs typeface="Microsoft JhengHei"/>
                <a:sym typeface="Microsoft JhengHei"/>
              </a:rPr>
              <a:t>vTextureCoord</a:t>
            </a:r>
            <a:r>
              <a:rPr lang="en-US" sz="2000" b="0" i="0" u="none" strike="noStrike" cap="none" dirty="0">
                <a:solidFill>
                  <a:srgbClr val="242424"/>
                </a:solidFill>
                <a:latin typeface="Microsoft JhengHei"/>
                <a:ea typeface="Microsoft JhengHei"/>
                <a:cs typeface="Microsoft JhengHei"/>
                <a:sym typeface="Microsoft JhengHei"/>
              </a:rPr>
              <a:t>;</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2000" b="0" i="0" u="none" strike="noStrike" cap="none" dirty="0">
                <a:solidFill>
                  <a:srgbClr val="0080FF"/>
                </a:solidFill>
                <a:latin typeface="Microsoft JhengHei"/>
                <a:ea typeface="Microsoft JhengHei"/>
                <a:cs typeface="Microsoft JhengHei"/>
                <a:sym typeface="Microsoft JhengHei"/>
              </a:rPr>
              <a:t>uniform</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408080"/>
                </a:solidFill>
                <a:latin typeface="Microsoft JhengHei"/>
                <a:ea typeface="Microsoft JhengHei"/>
                <a:cs typeface="Microsoft JhengHei"/>
                <a:sym typeface="Microsoft JhengHei"/>
              </a:rPr>
              <a:t>sampler2D</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uSampler1;</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2000" b="0" i="0" u="none" strike="noStrike" cap="none" dirty="0">
                <a:solidFill>
                  <a:srgbClr val="0080FF"/>
                </a:solidFill>
                <a:latin typeface="Microsoft JhengHei"/>
                <a:ea typeface="Microsoft JhengHei"/>
                <a:cs typeface="Microsoft JhengHei"/>
                <a:sym typeface="Microsoft JhengHei"/>
              </a:rPr>
              <a:t>uniform</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408080"/>
                </a:solidFill>
                <a:latin typeface="Microsoft JhengHei"/>
                <a:ea typeface="Microsoft JhengHei"/>
                <a:cs typeface="Microsoft JhengHei"/>
                <a:sym typeface="Microsoft JhengHei"/>
              </a:rPr>
              <a:t>sampler2D</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uSampler2;</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2000" b="0" i="0" u="none" strike="noStrike" cap="none" dirty="0">
                <a:solidFill>
                  <a:srgbClr val="408080"/>
                </a:solidFill>
                <a:latin typeface="Microsoft JhengHei"/>
                <a:ea typeface="Microsoft JhengHei"/>
                <a:cs typeface="Microsoft JhengHei"/>
                <a:sym typeface="Microsoft JhengHei"/>
              </a:rPr>
              <a:t>void</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main(</a:t>
            </a:r>
            <a:r>
              <a:rPr lang="en-US" sz="2000" b="0" i="0" u="none" strike="noStrike" cap="none" dirty="0">
                <a:solidFill>
                  <a:srgbClr val="408080"/>
                </a:solidFill>
                <a:latin typeface="Microsoft JhengHei"/>
                <a:ea typeface="Microsoft JhengHei"/>
                <a:cs typeface="Microsoft JhengHei"/>
                <a:sym typeface="Microsoft JhengHei"/>
              </a:rPr>
              <a:t>void</a:t>
            </a:r>
            <a:r>
              <a:rPr lang="en-US" sz="2000" b="0" i="0" u="none" strike="noStrike" cap="none" dirty="0">
                <a:solidFill>
                  <a:srgbClr val="242424"/>
                </a:solidFill>
                <a:latin typeface="Microsoft JhengHei"/>
                <a:ea typeface="Microsoft JhengHei"/>
                <a:cs typeface="Microsoft JhengHei"/>
                <a:sym typeface="Microsoft JhengHei"/>
              </a:rPr>
              <a: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err="1">
                <a:solidFill>
                  <a:srgbClr val="242424"/>
                </a:solidFill>
                <a:latin typeface="Microsoft JhengHei"/>
                <a:ea typeface="Microsoft JhengHei"/>
                <a:cs typeface="Microsoft JhengHei"/>
                <a:sym typeface="Microsoft JhengHei"/>
              </a:rPr>
              <a:t>gl_FragColor</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a:t>
            </a:r>
            <a:r>
              <a:rPr lang="en-US" sz="2000" b="0" i="0" u="none" strike="noStrike" cap="none" dirty="0">
                <a:solidFill>
                  <a:srgbClr val="000000"/>
                </a:solidFill>
                <a:latin typeface="Microsoft JhengHei"/>
                <a:ea typeface="Microsoft JhengHei"/>
                <a:cs typeface="Microsoft JhengHei"/>
                <a:sym typeface="Microsoft JhengHei"/>
              </a:rPr>
              <a:t> </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FF8040"/>
                </a:solidFill>
                <a:latin typeface="Microsoft JhengHei"/>
                <a:ea typeface="Microsoft JhengHei"/>
                <a:cs typeface="Microsoft JhengHei"/>
                <a:sym typeface="Microsoft JhengHei"/>
              </a:rPr>
              <a:t>texture2D</a:t>
            </a:r>
            <a:r>
              <a:rPr lang="en-US" sz="2000" b="0" i="0" u="none" strike="noStrike" cap="none" dirty="0">
                <a:solidFill>
                  <a:srgbClr val="242424"/>
                </a:solidFill>
                <a:latin typeface="Microsoft JhengHei"/>
                <a:ea typeface="Microsoft JhengHei"/>
                <a:cs typeface="Microsoft JhengHei"/>
                <a:sym typeface="Microsoft JhengHei"/>
              </a:rPr>
              <a: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uSampler1,</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vTextureCoord.st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8000FF"/>
                </a:solidFill>
                <a:latin typeface="Microsoft JhengHei"/>
                <a:ea typeface="Microsoft JhengHei"/>
                <a:cs typeface="Microsoft JhengHei"/>
                <a:sym typeface="Microsoft JhengHei"/>
              </a:rPr>
              <a:t>0.5</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FF8040"/>
                </a:solidFill>
                <a:latin typeface="Microsoft JhengHei"/>
                <a:ea typeface="Microsoft JhengHei"/>
                <a:cs typeface="Microsoft JhengHei"/>
                <a:sym typeface="Microsoft JhengHei"/>
              </a:rPr>
              <a:t>texture2D</a:t>
            </a:r>
            <a:r>
              <a:rPr lang="en-US" sz="2000" b="0" i="0" u="none" strike="noStrike" cap="none" dirty="0">
                <a:solidFill>
                  <a:srgbClr val="242424"/>
                </a:solidFill>
                <a:latin typeface="Microsoft JhengHei"/>
                <a:ea typeface="Microsoft JhengHei"/>
                <a:cs typeface="Microsoft JhengHei"/>
                <a:sym typeface="Microsoft JhengHei"/>
              </a:rPr>
              <a: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uSampler2,</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vTextureCoord.st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242424"/>
                </a:solidFill>
                <a:latin typeface="Microsoft JhengHei"/>
                <a:ea typeface="Microsoft JhengHei"/>
                <a:cs typeface="Microsoft JhengHei"/>
                <a:sym typeface="Microsoft JhengHei"/>
              </a:rPr>
              <a:t>*</a:t>
            </a:r>
            <a:r>
              <a:rPr lang="en-US" sz="2000" b="0" i="0" u="none" strike="noStrike" cap="none" dirty="0">
                <a:solidFill>
                  <a:srgbClr val="000000"/>
                </a:solidFill>
                <a:latin typeface="Microsoft JhengHei"/>
                <a:ea typeface="Microsoft JhengHei"/>
                <a:cs typeface="Microsoft JhengHei"/>
                <a:sym typeface="Microsoft JhengHei"/>
              </a:rPr>
              <a:t> </a:t>
            </a:r>
            <a:r>
              <a:rPr lang="en-US" sz="2000" b="0" i="0" u="none" strike="noStrike" cap="none" dirty="0">
                <a:solidFill>
                  <a:srgbClr val="8000FF"/>
                </a:solidFill>
                <a:latin typeface="Microsoft JhengHei"/>
                <a:ea typeface="Microsoft JhengHei"/>
                <a:cs typeface="Microsoft JhengHei"/>
                <a:sym typeface="Microsoft JhengHei"/>
              </a:rPr>
              <a:t>0.5</a:t>
            </a:r>
            <a:r>
              <a:rPr lang="en-US" sz="2000" b="0" i="0" u="none" strike="noStrike" cap="none" dirty="0">
                <a:solidFill>
                  <a:srgbClr val="242424"/>
                </a:solidFill>
                <a:latin typeface="Microsoft JhengHei"/>
                <a:ea typeface="Microsoft JhengHei"/>
                <a:cs typeface="Microsoft JhengHei"/>
                <a:sym typeface="Microsoft JhengHei"/>
              </a:rPr>
              <a:t>;</a:t>
            </a:r>
            <a:endParaRPr sz="20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2000" b="0" i="0" u="none" strike="noStrike" cap="none" dirty="0">
                <a:solidFill>
                  <a:srgbClr val="242424"/>
                </a:solidFill>
                <a:latin typeface="Microsoft JhengHei"/>
                <a:ea typeface="Microsoft JhengHei"/>
                <a:cs typeface="Microsoft JhengHei"/>
                <a:sym typeface="Microsoft JhengHei"/>
              </a:rPr>
              <a:t>}</a:t>
            </a:r>
            <a:endParaRPr sz="2000" b="0" i="0" u="none" strike="noStrike" cap="none" dirty="0">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2800" b="0" i="0" u="none" strike="noStrike" cap="none" dirty="0">
              <a:solidFill>
                <a:schemeClr val="dk1"/>
              </a:solidFill>
              <a:latin typeface="Microsoft JhengHei"/>
              <a:ea typeface="Microsoft JhengHei"/>
              <a:cs typeface="Microsoft JhengHei"/>
              <a:sym typeface="Microsoft JhengHei"/>
            </a:endParaRPr>
          </a:p>
        </p:txBody>
      </p:sp>
      <p:sp>
        <p:nvSpPr>
          <p:cNvPr id="16" name="Google Shape;888;p82"/>
          <p:cNvSpPr txBox="1">
            <a:spLocks noGrp="1"/>
          </p:cNvSpPr>
          <p:nvPr>
            <p:ph type="title"/>
          </p:nvPr>
        </p:nvSpPr>
        <p:spPr>
          <a:xfrm>
            <a:off x="889246" y="195486"/>
            <a:ext cx="6243073" cy="857250"/>
          </a:xfrm>
          <a:prstGeom prst="rect">
            <a:avLst/>
          </a:prstGeom>
          <a:noFill/>
          <a:ln>
            <a:noFill/>
          </a:ln>
        </p:spPr>
        <p:txBody>
          <a:bodyPr spcFirstLastPara="1" wrap="square" lIns="91425" tIns="45700" rIns="91425" bIns="45700" anchor="ctr" anchorCtr="0">
            <a:normAutofit fontScale="90000"/>
          </a:bodyPr>
          <a:lstStyle/>
          <a:p>
            <a:pPr lvl="0" algn="l">
              <a:buClr>
                <a:srgbClr val="002060"/>
              </a:buClr>
              <a:buSzPts val="3600"/>
            </a:pPr>
            <a:r>
              <a:rPr lang="zh-TW" altLang="en-US" sz="3600" b="1" dirty="0">
                <a:solidFill>
                  <a:srgbClr val="002060"/>
                </a:solidFill>
              </a:rPr>
              <a:t>三</a:t>
            </a:r>
            <a:r>
              <a:rPr lang="en-US" sz="2916" b="1" dirty="0" smtClean="0">
                <a:solidFill>
                  <a:srgbClr val="002060"/>
                </a:solidFill>
              </a:rPr>
              <a:t>、</a:t>
            </a:r>
            <a:r>
              <a:rPr lang="en-US" sz="2916" b="1" dirty="0" err="1">
                <a:solidFill>
                  <a:srgbClr val="002060"/>
                </a:solidFill>
              </a:rPr>
              <a:t>多張Texture重疊顯示</a:t>
            </a:r>
            <a:r>
              <a:rPr lang="en-US" sz="2916" b="1" dirty="0">
                <a:solidFill>
                  <a:srgbClr val="002060"/>
                </a:solidFill>
              </a:rPr>
              <a:t> (</a:t>
            </a:r>
            <a:r>
              <a:rPr lang="en-US" sz="2916" b="1" dirty="0" err="1">
                <a:solidFill>
                  <a:srgbClr val="002060"/>
                </a:solidFill>
              </a:rPr>
              <a:t>MultiTexture</a:t>
            </a:r>
            <a:r>
              <a:rPr lang="en-US" sz="2916" b="1" dirty="0">
                <a:solidFill>
                  <a:srgbClr val="002060"/>
                </a:solidFill>
              </a:rPr>
              <a:t> Map)</a:t>
            </a:r>
            <a:endParaRPr sz="3959" dirty="0"/>
          </a:p>
        </p:txBody>
      </p:sp>
      <p:sp>
        <p:nvSpPr>
          <p:cNvPr id="17" name="Google Shape;901;p82"/>
          <p:cNvSpPr/>
          <p:nvPr/>
        </p:nvSpPr>
        <p:spPr>
          <a:xfrm>
            <a:off x="889248" y="1175419"/>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二</a:t>
            </a: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圖層設定</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grpSp>
        <p:nvGrpSpPr>
          <p:cNvPr id="924" name="Google Shape;924;g9fec1acc8d_0_414"/>
          <p:cNvGrpSpPr/>
          <p:nvPr/>
        </p:nvGrpSpPr>
        <p:grpSpPr>
          <a:xfrm>
            <a:off x="0" y="0"/>
            <a:ext cx="791004" cy="791004"/>
            <a:chOff x="0" y="0"/>
            <a:chExt cx="791004" cy="791004"/>
          </a:xfrm>
        </p:grpSpPr>
        <p:sp>
          <p:nvSpPr>
            <p:cNvPr id="925" name="Google Shape;925;g9fec1acc8d_0_414"/>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26" name="Google Shape;926;g9fec1acc8d_0_414"/>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27" name="Google Shape;927;g9fec1acc8d_0_414"/>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28" name="Google Shape;928;g9fec1acc8d_0_414"/>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29" name="Google Shape;929;g9fec1acc8d_0_414"/>
          <p:cNvGrpSpPr/>
          <p:nvPr/>
        </p:nvGrpSpPr>
        <p:grpSpPr>
          <a:xfrm>
            <a:off x="8460432" y="4299942"/>
            <a:ext cx="500394" cy="640276"/>
            <a:chOff x="8460432" y="4299942"/>
            <a:chExt cx="500394" cy="640276"/>
          </a:xfrm>
        </p:grpSpPr>
        <p:sp>
          <p:nvSpPr>
            <p:cNvPr id="930" name="Google Shape;930;g9fec1acc8d_0_414"/>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31" name="Google Shape;931;g9fec1acc8d_0_414"/>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32" name="Google Shape;932;g9fec1acc8d_0_414"/>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33" name="Google Shape;933;g9fec1acc8d_0_414"/>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
        <p:nvSpPr>
          <p:cNvPr id="934" name="Google Shape;934;g9fec1acc8d_0_414"/>
          <p:cNvSpPr txBox="1"/>
          <p:nvPr/>
        </p:nvSpPr>
        <p:spPr>
          <a:xfrm>
            <a:off x="940613" y="1577274"/>
            <a:ext cx="7208400" cy="35662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a:solidFill>
                  <a:srgbClr val="008000"/>
                </a:solidFill>
                <a:latin typeface="Microsoft JhengHei"/>
                <a:ea typeface="Microsoft JhengHei"/>
                <a:cs typeface="Microsoft JhengHei"/>
                <a:sym typeface="Microsoft JhengHei"/>
              </a:rPr>
              <a:t>//</a:t>
            </a:r>
            <a:r>
              <a:rPr lang="en-US" sz="1200" b="0" i="0" u="none" strike="noStrike" cap="none" dirty="0" err="1">
                <a:solidFill>
                  <a:srgbClr val="008000"/>
                </a:solidFill>
                <a:latin typeface="Microsoft JhengHei"/>
                <a:ea typeface="Microsoft JhengHei"/>
                <a:cs typeface="Microsoft JhengHei"/>
                <a:sym typeface="Microsoft JhengHei"/>
              </a:rPr>
              <a:t>initShader</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a:solidFill>
                  <a:srgbClr val="000000"/>
                </a:solidFill>
                <a:latin typeface="Microsoft JhengHei"/>
                <a:ea typeface="Microsoft JhengHei"/>
                <a:cs typeface="Microsoft JhengHei"/>
                <a:sym typeface="Microsoft JhengHei"/>
              </a:rPr>
              <a:t>shaderProgram</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sampler1Uniform </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endParaRPr sz="1200" b="0" i="0" u="none" strike="noStrike" cap="none" dirty="0">
              <a:solidFill>
                <a:schemeClr val="dk1"/>
              </a:solidFill>
              <a:latin typeface="Microsoft JhengHei"/>
              <a:ea typeface="Microsoft JhengHei"/>
              <a:cs typeface="Microsoft JhengHei"/>
              <a:sym typeface="Microsoft JhengHei"/>
            </a:endParaRPr>
          </a:p>
          <a:p>
            <a:pPr marL="457200" marR="0" lvl="0" indent="0" algn="l" rtl="0">
              <a:lnSpc>
                <a:spcPct val="100000"/>
              </a:lnSpc>
              <a:spcBef>
                <a:spcPts val="360"/>
              </a:spcBef>
              <a:spcAft>
                <a:spcPts val="0"/>
              </a:spcAft>
              <a:buClr>
                <a:schemeClr val="dk1"/>
              </a:buClr>
              <a:buSzPts val="1800"/>
              <a:buFont typeface="Arial"/>
              <a:buNone/>
            </a:pPr>
            <a:r>
              <a:rPr lang="en-US" sz="1200" b="0" i="0" u="none" strike="noStrike" cap="none" dirty="0" err="1">
                <a:solidFill>
                  <a:srgbClr val="000000"/>
                </a:solidFill>
                <a:latin typeface="Microsoft JhengHei"/>
                <a:ea typeface="Microsoft JhengHei"/>
                <a:cs typeface="Microsoft JhengHei"/>
                <a:sym typeface="Microsoft JhengHei"/>
              </a:rPr>
              <a:t>gl</a:t>
            </a:r>
            <a:r>
              <a:rPr lang="en-US" sz="1200" b="1" i="0" u="none" strike="noStrike" cap="none" dirty="0" err="1">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getUniformLocation</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shaderProgram</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808080"/>
                </a:solidFill>
                <a:latin typeface="Microsoft JhengHei"/>
                <a:ea typeface="Microsoft JhengHei"/>
                <a:cs typeface="Microsoft JhengHei"/>
                <a:sym typeface="Microsoft JhengHei"/>
              </a:rPr>
              <a:t>"uSampler1"</a:t>
            </a:r>
            <a:r>
              <a:rPr lang="en-US" sz="1200" b="1" i="0" u="none" strike="noStrike" cap="none" dirty="0">
                <a:solidFill>
                  <a:srgbClr val="000080"/>
                </a:solidFill>
                <a:latin typeface="Microsoft JhengHei"/>
                <a:ea typeface="Microsoft JhengHei"/>
                <a:cs typeface="Microsoft JhengHei"/>
                <a:sym typeface="Microsoft JhengHei"/>
              </a:rPr>
              <a:t>);</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a:solidFill>
                  <a:srgbClr val="000000"/>
                </a:solidFill>
                <a:latin typeface="Microsoft JhengHei"/>
                <a:ea typeface="Microsoft JhengHei"/>
                <a:cs typeface="Microsoft JhengHei"/>
                <a:sym typeface="Microsoft JhengHei"/>
              </a:rPr>
              <a:t>shaderProgram</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sampler2Uniform </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endParaRPr sz="1200" b="0" i="0" u="none" strike="noStrike" cap="none" dirty="0">
              <a:solidFill>
                <a:schemeClr val="dk1"/>
              </a:solidFill>
              <a:latin typeface="Microsoft JhengHei"/>
              <a:ea typeface="Microsoft JhengHei"/>
              <a:cs typeface="Microsoft JhengHei"/>
              <a:sym typeface="Microsoft JhengHei"/>
            </a:endParaRPr>
          </a:p>
          <a:p>
            <a:pPr marL="457200" marR="0" lvl="0" indent="0" algn="l" rtl="0">
              <a:lnSpc>
                <a:spcPct val="100000"/>
              </a:lnSpc>
              <a:spcBef>
                <a:spcPts val="360"/>
              </a:spcBef>
              <a:spcAft>
                <a:spcPts val="0"/>
              </a:spcAft>
              <a:buClr>
                <a:schemeClr val="dk1"/>
              </a:buClr>
              <a:buSzPts val="1800"/>
              <a:buFont typeface="Arial"/>
              <a:buNone/>
            </a:pPr>
            <a:r>
              <a:rPr lang="en-US" sz="1200" b="0" i="0" u="none" strike="noStrike" cap="none" dirty="0" err="1">
                <a:solidFill>
                  <a:srgbClr val="000000"/>
                </a:solidFill>
                <a:latin typeface="Microsoft JhengHei"/>
                <a:ea typeface="Microsoft JhengHei"/>
                <a:cs typeface="Microsoft JhengHei"/>
                <a:sym typeface="Microsoft JhengHei"/>
              </a:rPr>
              <a:t>gl</a:t>
            </a:r>
            <a:r>
              <a:rPr lang="en-US" sz="1200" b="1" i="0" u="none" strike="noStrike" cap="none" dirty="0" err="1">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getUniformLocation</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shaderProgram</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808080"/>
                </a:solidFill>
                <a:latin typeface="Microsoft JhengHei"/>
                <a:ea typeface="Microsoft JhengHei"/>
                <a:cs typeface="Microsoft JhengHei"/>
                <a:sym typeface="Microsoft JhengHei"/>
              </a:rPr>
              <a:t>"uSampler2"</a:t>
            </a:r>
            <a:r>
              <a:rPr lang="en-US" sz="1200" b="1" i="0" u="none" strike="noStrike" cap="none" dirty="0">
                <a:solidFill>
                  <a:srgbClr val="000080"/>
                </a:solidFill>
                <a:latin typeface="Microsoft JhengHei"/>
                <a:ea typeface="Microsoft JhengHei"/>
                <a:cs typeface="Microsoft JhengHei"/>
                <a:sym typeface="Microsoft JhengHei"/>
              </a:rPr>
              <a:t>);</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a:solidFill>
                  <a:srgbClr val="008000"/>
                </a:solidFill>
                <a:latin typeface="Microsoft JhengHei"/>
                <a:ea typeface="Microsoft JhengHei"/>
                <a:cs typeface="Microsoft JhengHei"/>
                <a:sym typeface="Microsoft JhengHei"/>
              </a:rPr>
              <a:t>//</a:t>
            </a:r>
            <a:r>
              <a:rPr lang="en-US" sz="1200" b="0" i="0" u="none" strike="noStrike" cap="none" dirty="0" err="1">
                <a:solidFill>
                  <a:srgbClr val="008000"/>
                </a:solidFill>
                <a:latin typeface="Microsoft JhengHei"/>
                <a:ea typeface="Microsoft JhengHei"/>
                <a:cs typeface="Microsoft JhengHei"/>
                <a:sym typeface="Microsoft JhengHei"/>
              </a:rPr>
              <a:t>drawScene</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err="1">
                <a:solidFill>
                  <a:srgbClr val="000000"/>
                </a:solidFill>
                <a:latin typeface="Microsoft JhengHei"/>
                <a:ea typeface="Microsoft JhengHei"/>
                <a:cs typeface="Microsoft JhengHei"/>
                <a:sym typeface="Microsoft JhengHei"/>
              </a:rPr>
              <a:t>gl</a:t>
            </a:r>
            <a:r>
              <a:rPr lang="en-US" sz="1200" b="1" i="0" u="none" strike="noStrike" cap="none" dirty="0" err="1">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activeTexture</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gl</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TEXTURE0</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008000"/>
                </a:solidFill>
                <a:latin typeface="Microsoft JhengHei"/>
                <a:ea typeface="Microsoft JhengHei"/>
                <a:cs typeface="Microsoft JhengHei"/>
                <a:sym typeface="Microsoft JhengHei"/>
              </a:rPr>
              <a:t>//圖層0</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err="1">
                <a:solidFill>
                  <a:srgbClr val="000000"/>
                </a:solidFill>
                <a:latin typeface="Microsoft JhengHei"/>
                <a:ea typeface="Microsoft JhengHei"/>
                <a:cs typeface="Microsoft JhengHei"/>
                <a:sym typeface="Microsoft JhengHei"/>
              </a:rPr>
              <a:t>gl</a:t>
            </a:r>
            <a:r>
              <a:rPr lang="en-US" sz="1200" b="1" i="0" u="none" strike="noStrike" cap="none" dirty="0" err="1">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bindTexture</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gl</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TEXTURE_2D</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某個TEXTURE_2D的Buffer1</a:t>
            </a:r>
            <a:r>
              <a:rPr lang="en-US" sz="1200" b="1" i="0" u="none" strike="noStrike" cap="none" dirty="0">
                <a:solidFill>
                  <a:srgbClr val="000080"/>
                </a:solidFill>
                <a:latin typeface="Microsoft JhengHei"/>
                <a:ea typeface="Microsoft JhengHei"/>
                <a:cs typeface="Microsoft JhengHei"/>
                <a:sym typeface="Microsoft JhengHei"/>
              </a:rPr>
              <a:t>);</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a:solidFill>
                  <a:srgbClr val="000000"/>
                </a:solidFill>
                <a:latin typeface="Microsoft JhengHei"/>
                <a:ea typeface="Microsoft JhengHei"/>
                <a:cs typeface="Microsoft JhengHei"/>
                <a:sym typeface="Microsoft JhengHei"/>
              </a:rPr>
              <a:t>gl</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uniform1i</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shaderProgram</a:t>
            </a:r>
            <a:r>
              <a:rPr lang="en-US" sz="1200" b="1" i="0" u="none" strike="noStrike" cap="none" dirty="0" err="1">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samplerUniform</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FF8000"/>
                </a:solidFill>
                <a:latin typeface="Microsoft JhengHei"/>
                <a:ea typeface="Microsoft JhengHei"/>
                <a:cs typeface="Microsoft JhengHei"/>
                <a:sym typeface="Microsoft JhengHei"/>
              </a:rPr>
              <a:t>0</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008000"/>
                </a:solidFill>
                <a:latin typeface="Microsoft JhengHei"/>
                <a:ea typeface="Microsoft JhengHei"/>
                <a:cs typeface="Microsoft JhengHei"/>
                <a:sym typeface="Microsoft JhengHei"/>
              </a:rPr>
              <a:t>//圖層0</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err="1">
                <a:solidFill>
                  <a:srgbClr val="000000"/>
                </a:solidFill>
                <a:latin typeface="Microsoft JhengHei"/>
                <a:ea typeface="Microsoft JhengHei"/>
                <a:cs typeface="Microsoft JhengHei"/>
                <a:sym typeface="Microsoft JhengHei"/>
              </a:rPr>
              <a:t>gl</a:t>
            </a:r>
            <a:r>
              <a:rPr lang="en-US" sz="1200" b="1" i="0" u="none" strike="noStrike" cap="none" dirty="0" err="1">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activeTexture</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gl</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TEXTURE1</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008000"/>
                </a:solidFill>
                <a:latin typeface="Microsoft JhengHei"/>
                <a:ea typeface="Microsoft JhengHei"/>
                <a:cs typeface="Microsoft JhengHei"/>
                <a:sym typeface="Microsoft JhengHei"/>
              </a:rPr>
              <a:t>//圖層1</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err="1">
                <a:solidFill>
                  <a:srgbClr val="000000"/>
                </a:solidFill>
                <a:latin typeface="Microsoft JhengHei"/>
                <a:ea typeface="Microsoft JhengHei"/>
                <a:cs typeface="Microsoft JhengHei"/>
                <a:sym typeface="Microsoft JhengHei"/>
              </a:rPr>
              <a:t>gl</a:t>
            </a:r>
            <a:r>
              <a:rPr lang="en-US" sz="1200" b="1" i="0" u="none" strike="noStrike" cap="none" dirty="0" err="1">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bindTexture</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gl</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TEXTURE_2D</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某個TEXTURE_2D的Buffer2</a:t>
            </a:r>
            <a:r>
              <a:rPr lang="en-US" sz="1200" b="1" i="0" u="none" strike="noStrike" cap="none" dirty="0">
                <a:solidFill>
                  <a:srgbClr val="000080"/>
                </a:solidFill>
                <a:latin typeface="Microsoft JhengHei"/>
                <a:ea typeface="Microsoft JhengHei"/>
                <a:cs typeface="Microsoft JhengHei"/>
                <a:sym typeface="Microsoft JhengHei"/>
              </a:rPr>
              <a:t>);</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a:solidFill>
                  <a:srgbClr val="000000"/>
                </a:solidFill>
                <a:latin typeface="Microsoft JhengHei"/>
                <a:ea typeface="Microsoft JhengHei"/>
                <a:cs typeface="Microsoft JhengHei"/>
                <a:sym typeface="Microsoft JhengHei"/>
              </a:rPr>
              <a:t>gl</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uniform1i</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shaderProgram</a:t>
            </a:r>
            <a:r>
              <a:rPr lang="en-US" sz="1200" b="1" i="0" u="none" strike="noStrike" cap="none" dirty="0" err="1">
                <a:solidFill>
                  <a:srgbClr val="000080"/>
                </a:solidFill>
                <a:latin typeface="Microsoft JhengHei"/>
                <a:ea typeface="Microsoft JhengHei"/>
                <a:cs typeface="Microsoft JhengHei"/>
                <a:sym typeface="Microsoft JhengHei"/>
              </a:rPr>
              <a:t>.</a:t>
            </a:r>
            <a:r>
              <a:rPr lang="en-US" sz="1200" b="0" i="0" u="none" strike="noStrike" cap="none" dirty="0" err="1">
                <a:solidFill>
                  <a:srgbClr val="000000"/>
                </a:solidFill>
                <a:latin typeface="Microsoft JhengHei"/>
                <a:ea typeface="Microsoft JhengHei"/>
                <a:cs typeface="Microsoft JhengHei"/>
                <a:sym typeface="Microsoft JhengHei"/>
              </a:rPr>
              <a:t>samplerUniform</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FF8000"/>
                </a:solidFill>
                <a:latin typeface="Microsoft JhengHei"/>
                <a:ea typeface="Microsoft JhengHei"/>
                <a:cs typeface="Microsoft JhengHei"/>
                <a:sym typeface="Microsoft JhengHei"/>
              </a:rPr>
              <a:t>1</a:t>
            </a:r>
            <a:r>
              <a:rPr lang="en-US" sz="1200" b="1" i="0" u="none" strike="noStrike" cap="none" dirty="0">
                <a:solidFill>
                  <a:srgbClr val="000080"/>
                </a:solidFill>
                <a:latin typeface="Microsoft JhengHei"/>
                <a:ea typeface="Microsoft JhengHei"/>
                <a:cs typeface="Microsoft JhengHei"/>
                <a:sym typeface="Microsoft JhengHei"/>
              </a:rPr>
              <a:t>);</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008000"/>
                </a:solidFill>
                <a:latin typeface="Microsoft JhengHei"/>
                <a:ea typeface="Microsoft JhengHei"/>
                <a:cs typeface="Microsoft JhengHei"/>
                <a:sym typeface="Microsoft JhengHei"/>
              </a:rPr>
              <a:t>//圖層1</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a:solidFill>
                  <a:srgbClr val="008000"/>
                </a:solidFill>
                <a:latin typeface="Microsoft JhengHei"/>
                <a:ea typeface="Microsoft JhengHei"/>
                <a:cs typeface="Microsoft JhengHei"/>
                <a:sym typeface="Microsoft JhengHei"/>
              </a:rPr>
              <a:t>//</a:t>
            </a:r>
            <a:r>
              <a:rPr lang="en-US" sz="1200" b="0" i="0" u="none" strike="noStrike" cap="none" dirty="0" err="1">
                <a:solidFill>
                  <a:srgbClr val="008000"/>
                </a:solidFill>
                <a:latin typeface="Microsoft JhengHei"/>
                <a:ea typeface="Microsoft JhengHei"/>
                <a:cs typeface="Microsoft JhengHei"/>
                <a:sym typeface="Microsoft JhengHei"/>
              </a:rPr>
              <a:t>畫圖同時使用</a:t>
            </a:r>
            <a:r>
              <a:rPr lang="en-US" sz="1200" b="0" i="0" u="none" strike="noStrike" cap="none" dirty="0">
                <a:solidFill>
                  <a:srgbClr val="008000"/>
                </a:solidFill>
                <a:latin typeface="Microsoft JhengHei"/>
                <a:ea typeface="Microsoft JhengHei"/>
                <a:cs typeface="Microsoft JhengHei"/>
                <a:sym typeface="Microsoft JhengHei"/>
              </a:rPr>
              <a:t> 圖層0 和 圖層1</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200" b="0" i="0" u="none" strike="noStrike" cap="none" dirty="0">
                <a:solidFill>
                  <a:srgbClr val="008000"/>
                </a:solidFill>
                <a:latin typeface="Microsoft JhengHei"/>
                <a:ea typeface="Microsoft JhengHei"/>
                <a:cs typeface="Microsoft JhengHei"/>
                <a:sym typeface="Microsoft JhengHei"/>
              </a:rPr>
              <a:t>//...</a:t>
            </a:r>
            <a:endParaRPr sz="1200" b="0" i="0" u="none" strike="noStrike" cap="none" dirty="0">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200" b="0" i="0" u="none" strike="noStrike" cap="none" dirty="0">
              <a:solidFill>
                <a:schemeClr val="dk1"/>
              </a:solidFill>
              <a:latin typeface="Microsoft JhengHei"/>
              <a:ea typeface="Microsoft JhengHei"/>
              <a:cs typeface="Microsoft JhengHei"/>
              <a:sym typeface="Microsoft JhengHei"/>
            </a:endParaRPr>
          </a:p>
        </p:txBody>
      </p:sp>
      <p:sp>
        <p:nvSpPr>
          <p:cNvPr id="16" name="Google Shape;888;p82"/>
          <p:cNvSpPr txBox="1">
            <a:spLocks noGrp="1"/>
          </p:cNvSpPr>
          <p:nvPr>
            <p:ph type="title"/>
          </p:nvPr>
        </p:nvSpPr>
        <p:spPr>
          <a:xfrm>
            <a:off x="889246" y="195486"/>
            <a:ext cx="6243073" cy="857250"/>
          </a:xfrm>
          <a:prstGeom prst="rect">
            <a:avLst/>
          </a:prstGeom>
          <a:noFill/>
          <a:ln>
            <a:noFill/>
          </a:ln>
        </p:spPr>
        <p:txBody>
          <a:bodyPr spcFirstLastPara="1" wrap="square" lIns="91425" tIns="45700" rIns="91425" bIns="45700" anchor="ctr" anchorCtr="0">
            <a:normAutofit fontScale="90000"/>
          </a:bodyPr>
          <a:lstStyle/>
          <a:p>
            <a:pPr lvl="0" algn="l">
              <a:buClr>
                <a:srgbClr val="002060"/>
              </a:buClr>
              <a:buSzPts val="3600"/>
            </a:pPr>
            <a:r>
              <a:rPr lang="zh-TW" altLang="en-US" sz="3600" b="1" dirty="0">
                <a:solidFill>
                  <a:srgbClr val="002060"/>
                </a:solidFill>
              </a:rPr>
              <a:t>三</a:t>
            </a:r>
            <a:r>
              <a:rPr lang="en-US" sz="2916" b="1" dirty="0" smtClean="0">
                <a:solidFill>
                  <a:srgbClr val="002060"/>
                </a:solidFill>
              </a:rPr>
              <a:t>、</a:t>
            </a:r>
            <a:r>
              <a:rPr lang="en-US" sz="2916" b="1" dirty="0" err="1">
                <a:solidFill>
                  <a:srgbClr val="002060"/>
                </a:solidFill>
              </a:rPr>
              <a:t>多張Texture重疊顯示</a:t>
            </a:r>
            <a:r>
              <a:rPr lang="en-US" sz="2916" b="1" dirty="0">
                <a:solidFill>
                  <a:srgbClr val="002060"/>
                </a:solidFill>
              </a:rPr>
              <a:t> (</a:t>
            </a:r>
            <a:r>
              <a:rPr lang="en-US" sz="2916" b="1" dirty="0" err="1">
                <a:solidFill>
                  <a:srgbClr val="002060"/>
                </a:solidFill>
              </a:rPr>
              <a:t>MultiTexture</a:t>
            </a:r>
            <a:r>
              <a:rPr lang="en-US" sz="2916" b="1" dirty="0">
                <a:solidFill>
                  <a:srgbClr val="002060"/>
                </a:solidFill>
              </a:rPr>
              <a:t> Map)</a:t>
            </a:r>
            <a:endParaRPr sz="3959" dirty="0"/>
          </a:p>
        </p:txBody>
      </p:sp>
      <p:sp>
        <p:nvSpPr>
          <p:cNvPr id="17" name="Google Shape;901;p82"/>
          <p:cNvSpPr/>
          <p:nvPr/>
        </p:nvSpPr>
        <p:spPr>
          <a:xfrm>
            <a:off x="889248" y="1175419"/>
            <a:ext cx="334625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二</a:t>
            </a:r>
            <a:r>
              <a:rPr lang="en-US" sz="2000" b="0" i="0" u="none" strike="noStrike" cap="none" dirty="0" smtClean="0">
                <a:solidFill>
                  <a:srgbClr val="0070C0"/>
                </a:solidFill>
                <a:latin typeface="Microsoft JhengHei"/>
                <a:ea typeface="Microsoft JhengHei"/>
                <a:cs typeface="Microsoft JhengHei"/>
                <a:sym typeface="Microsoft JhengHei"/>
              </a:rPr>
              <a:t>)</a:t>
            </a:r>
            <a:r>
              <a:rPr lang="zh-TW" altLang="en-US" sz="2000" b="0" i="0" u="none" strike="noStrike" cap="none" dirty="0" smtClean="0">
                <a:solidFill>
                  <a:srgbClr val="0070C0"/>
                </a:solidFill>
                <a:latin typeface="Microsoft JhengHei"/>
                <a:ea typeface="Microsoft JhengHei"/>
                <a:cs typeface="Microsoft JhengHei"/>
                <a:sym typeface="Microsoft JhengHei"/>
              </a:rPr>
              <a:t>圖層設定</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940" name="Google Shape;940;g9fec1acc8d_0_502" descr="D:\Downloads\webglTeplate_工作區域 1 複本 2.jpg"/>
          <p:cNvPicPr preferRelativeResize="0"/>
          <p:nvPr/>
        </p:nvPicPr>
        <p:blipFill rotWithShape="1">
          <a:blip r:embed="rId3">
            <a:alphaModFix/>
          </a:blip>
          <a:srcRect/>
          <a:stretch/>
        </p:blipFill>
        <p:spPr>
          <a:xfrm>
            <a:off x="0" y="15775"/>
            <a:ext cx="9143998" cy="5148262"/>
          </a:xfrm>
          <a:prstGeom prst="rect">
            <a:avLst/>
          </a:prstGeom>
          <a:noFill/>
          <a:ln>
            <a:noFill/>
          </a:ln>
        </p:spPr>
      </p:pic>
      <p:sp>
        <p:nvSpPr>
          <p:cNvPr id="941" name="Google Shape;941;g9fec1acc8d_0_502"/>
          <p:cNvSpPr txBox="1">
            <a:spLocks noGrp="1"/>
          </p:cNvSpPr>
          <p:nvPr>
            <p:ph type="title"/>
          </p:nvPr>
        </p:nvSpPr>
        <p:spPr>
          <a:xfrm>
            <a:off x="539552" y="987574"/>
            <a:ext cx="7772400" cy="1021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2060"/>
              </a:buClr>
              <a:buSzPts val="4000"/>
              <a:buNone/>
            </a:pPr>
            <a:r>
              <a:rPr lang="zh-TW" altLang="en-US" dirty="0" smtClean="0">
                <a:solidFill>
                  <a:srgbClr val="002060"/>
                </a:solidFill>
              </a:rPr>
              <a:t>參</a:t>
            </a:r>
            <a:r>
              <a:rPr lang="en-US" dirty="0" smtClean="0">
                <a:solidFill>
                  <a:srgbClr val="002060"/>
                </a:solidFill>
              </a:rPr>
              <a:t>、</a:t>
            </a:r>
            <a:r>
              <a:rPr lang="en-US" dirty="0">
                <a:solidFill>
                  <a:srgbClr val="002060"/>
                </a:solidFill>
              </a:rPr>
              <a:t>Alpha Testing</a:t>
            </a:r>
            <a:endParaRPr dirty="0">
              <a:solidFill>
                <a:srgbClr val="002060"/>
              </a:solidFill>
            </a:endParaRPr>
          </a:p>
        </p:txBody>
      </p:sp>
      <p:sp>
        <p:nvSpPr>
          <p:cNvPr id="942" name="Google Shape;942;g9fec1acc8d_0_502"/>
          <p:cNvSpPr/>
          <p:nvPr/>
        </p:nvSpPr>
        <p:spPr>
          <a:xfrm>
            <a:off x="1565920" y="1696035"/>
            <a:ext cx="3366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Microsoft JhengHei"/>
                <a:ea typeface="Microsoft JhengHei"/>
                <a:cs typeface="Microsoft JhengHei"/>
                <a:sym typeface="Microsoft JhengHei"/>
              </a:rPr>
              <a:t>一、Alpha Testing簡介二、Alpha Testing實做</a:t>
            </a:r>
            <a:endParaRPr sz="2400" b="0" i="0" u="none" strike="noStrike" cap="none">
              <a:solidFill>
                <a:schemeClr val="dk1"/>
              </a:solidFill>
              <a:latin typeface="Microsoft JhengHei"/>
              <a:ea typeface="Microsoft JhengHei"/>
              <a:cs typeface="Microsoft JhengHei"/>
              <a:sym typeface="Microsoft JhengHei"/>
            </a:endParaRPr>
          </a:p>
        </p:txBody>
      </p:sp>
      <p:sp>
        <p:nvSpPr>
          <p:cNvPr id="943" name="Google Shape;943;g9fec1acc8d_0_502"/>
          <p:cNvSpPr txBox="1">
            <a:spLocks noGrp="1"/>
          </p:cNvSpPr>
          <p:nvPr>
            <p:ph type="sldNum" idx="12"/>
          </p:nvPr>
        </p:nvSpPr>
        <p:spPr>
          <a:xfrm>
            <a:off x="673224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g9fec1acc8d_0_509"/>
          <p:cNvSpPr txBox="1">
            <a:spLocks noGrp="1"/>
          </p:cNvSpPr>
          <p:nvPr>
            <p:ph type="title"/>
          </p:nvPr>
        </p:nvSpPr>
        <p:spPr>
          <a:xfrm>
            <a:off x="889248" y="195486"/>
            <a:ext cx="64929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一、Alpha Testing簡介</a:t>
            </a:r>
            <a:endParaRPr sz="4000" b="1">
              <a:solidFill>
                <a:srgbClr val="002060"/>
              </a:solidFill>
            </a:endParaRPr>
          </a:p>
        </p:txBody>
      </p:sp>
      <p:grpSp>
        <p:nvGrpSpPr>
          <p:cNvPr id="949" name="Google Shape;949;g9fec1acc8d_0_509"/>
          <p:cNvGrpSpPr/>
          <p:nvPr/>
        </p:nvGrpSpPr>
        <p:grpSpPr>
          <a:xfrm>
            <a:off x="0" y="0"/>
            <a:ext cx="791004" cy="791004"/>
            <a:chOff x="0" y="0"/>
            <a:chExt cx="791004" cy="791004"/>
          </a:xfrm>
        </p:grpSpPr>
        <p:sp>
          <p:nvSpPr>
            <p:cNvPr id="950" name="Google Shape;950;g9fec1acc8d_0_509"/>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51" name="Google Shape;951;g9fec1acc8d_0_509"/>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52" name="Google Shape;952;g9fec1acc8d_0_509"/>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53" name="Google Shape;953;g9fec1acc8d_0_509"/>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54" name="Google Shape;954;g9fec1acc8d_0_509"/>
          <p:cNvGrpSpPr/>
          <p:nvPr/>
        </p:nvGrpSpPr>
        <p:grpSpPr>
          <a:xfrm>
            <a:off x="8460432" y="4299942"/>
            <a:ext cx="500394" cy="640276"/>
            <a:chOff x="8460432" y="4299942"/>
            <a:chExt cx="500394" cy="640276"/>
          </a:xfrm>
        </p:grpSpPr>
        <p:sp>
          <p:nvSpPr>
            <p:cNvPr id="955" name="Google Shape;955;g9fec1acc8d_0_509"/>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56" name="Google Shape;956;g9fec1acc8d_0_509"/>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57" name="Google Shape;957;g9fec1acc8d_0_509"/>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58" name="Google Shape;958;g9fec1acc8d_0_509"/>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959" name="Google Shape;959;g9fec1acc8d_0_509"/>
          <p:cNvSpPr/>
          <p:nvPr/>
        </p:nvSpPr>
        <p:spPr>
          <a:xfrm>
            <a:off x="971600" y="987574"/>
            <a:ext cx="1424100" cy="432000"/>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（一）前言</a:t>
            </a:r>
            <a:endParaRPr sz="1800" b="1" i="0" u="none" strike="noStrike" cap="none">
              <a:solidFill>
                <a:srgbClr val="0070C0"/>
              </a:solidFill>
              <a:latin typeface="Microsoft JhengHei"/>
              <a:ea typeface="Microsoft JhengHei"/>
              <a:cs typeface="Microsoft JhengHei"/>
              <a:sym typeface="Microsoft JhengHei"/>
            </a:endParaRPr>
          </a:p>
        </p:txBody>
      </p:sp>
      <p:sp>
        <p:nvSpPr>
          <p:cNvPr id="960" name="Google Shape;960;g9fec1acc8d_0_509"/>
          <p:cNvSpPr txBox="1"/>
          <p:nvPr/>
        </p:nvSpPr>
        <p:spPr>
          <a:xfrm>
            <a:off x="838200" y="1502537"/>
            <a:ext cx="7208400" cy="2690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前述的問題並不是僅能透過由遠到近的順序繪製來解決，尤其當攝影機會移動、轉動時，可能會失效</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而有一個特例：當物體中有包含完全透明區域時，可透過Alpha Testing來解決</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此解在可以同時啟用Depth Test以及Blending的同時，且不會因繪製順序問題導致物體遮擋資訊不正確。</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9fec1acc8d_0_525"/>
          <p:cNvSpPr txBox="1">
            <a:spLocks noGrp="1"/>
          </p:cNvSpPr>
          <p:nvPr>
            <p:ph type="title"/>
          </p:nvPr>
        </p:nvSpPr>
        <p:spPr>
          <a:xfrm>
            <a:off x="889248" y="195486"/>
            <a:ext cx="64929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一、Alpha Testing簡介</a:t>
            </a:r>
            <a:endParaRPr sz="4000" b="1">
              <a:solidFill>
                <a:srgbClr val="002060"/>
              </a:solidFill>
            </a:endParaRPr>
          </a:p>
        </p:txBody>
      </p:sp>
      <p:grpSp>
        <p:nvGrpSpPr>
          <p:cNvPr id="966" name="Google Shape;966;g9fec1acc8d_0_525"/>
          <p:cNvGrpSpPr/>
          <p:nvPr/>
        </p:nvGrpSpPr>
        <p:grpSpPr>
          <a:xfrm>
            <a:off x="0" y="0"/>
            <a:ext cx="791004" cy="791004"/>
            <a:chOff x="0" y="0"/>
            <a:chExt cx="791004" cy="791004"/>
          </a:xfrm>
        </p:grpSpPr>
        <p:sp>
          <p:nvSpPr>
            <p:cNvPr id="967" name="Google Shape;967;g9fec1acc8d_0_525"/>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68" name="Google Shape;968;g9fec1acc8d_0_525"/>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69" name="Google Shape;969;g9fec1acc8d_0_525"/>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70" name="Google Shape;970;g9fec1acc8d_0_525"/>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71" name="Google Shape;971;g9fec1acc8d_0_525"/>
          <p:cNvGrpSpPr/>
          <p:nvPr/>
        </p:nvGrpSpPr>
        <p:grpSpPr>
          <a:xfrm>
            <a:off x="8460432" y="4299942"/>
            <a:ext cx="500394" cy="640276"/>
            <a:chOff x="8460432" y="4299942"/>
            <a:chExt cx="500394" cy="640276"/>
          </a:xfrm>
        </p:grpSpPr>
        <p:sp>
          <p:nvSpPr>
            <p:cNvPr id="972" name="Google Shape;972;g9fec1acc8d_0_525"/>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73" name="Google Shape;973;g9fec1acc8d_0_525"/>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74" name="Google Shape;974;g9fec1acc8d_0_525"/>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75" name="Google Shape;975;g9fec1acc8d_0_525"/>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
        <p:nvSpPr>
          <p:cNvPr id="976" name="Google Shape;976;g9fec1acc8d_0_525"/>
          <p:cNvSpPr/>
          <p:nvPr/>
        </p:nvSpPr>
        <p:spPr>
          <a:xfrm>
            <a:off x="971600" y="987574"/>
            <a:ext cx="3350400" cy="432000"/>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（二）什麼是Alpha Testing?</a:t>
            </a:r>
            <a:endParaRPr sz="1800" b="1" i="0" u="none" strike="noStrike" cap="none">
              <a:solidFill>
                <a:srgbClr val="0070C0"/>
              </a:solidFill>
              <a:latin typeface="Microsoft JhengHei"/>
              <a:ea typeface="Microsoft JhengHei"/>
              <a:cs typeface="Microsoft JhengHei"/>
              <a:sym typeface="Microsoft JhengHei"/>
            </a:endParaRPr>
          </a:p>
        </p:txBody>
      </p:sp>
      <p:sp>
        <p:nvSpPr>
          <p:cNvPr id="977" name="Google Shape;977;g9fec1acc8d_0_525"/>
          <p:cNvSpPr/>
          <p:nvPr/>
        </p:nvSpPr>
        <p:spPr>
          <a:xfrm>
            <a:off x="4322064" y="1018932"/>
            <a:ext cx="3818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利用圖像的Alpha值來決定是否繪製</a:t>
            </a:r>
            <a:endParaRPr sz="1400" b="0" i="0" u="none" strike="noStrike" cap="none">
              <a:solidFill>
                <a:srgbClr val="000000"/>
              </a:solidFill>
              <a:latin typeface="Arial"/>
              <a:ea typeface="Arial"/>
              <a:cs typeface="Arial"/>
              <a:sym typeface="Arial"/>
            </a:endParaRPr>
          </a:p>
        </p:txBody>
      </p:sp>
      <p:sp>
        <p:nvSpPr>
          <p:cNvPr id="978" name="Google Shape;978;g9fec1acc8d_0_525"/>
          <p:cNvSpPr txBox="1"/>
          <p:nvPr/>
        </p:nvSpPr>
        <p:spPr>
          <a:xfrm>
            <a:off x="396112" y="1419622"/>
            <a:ext cx="8436900" cy="1673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DrawElement等繪製函數在繪製多邊形時，會完整將多邊形內的每個片段（Fragment）處理一次</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在Depth Test通過的情況下，所有的點都會上色，然而圖片中可能會有完全透明之處，此時需要透過Alpha Testing來完成</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979" name="Google Shape;979;g9fec1acc8d_0_525"/>
          <p:cNvGrpSpPr/>
          <p:nvPr/>
        </p:nvGrpSpPr>
        <p:grpSpPr>
          <a:xfrm>
            <a:off x="871550" y="2935555"/>
            <a:ext cx="6781800" cy="2057400"/>
            <a:chOff x="2724734" y="4027909"/>
            <a:chExt cx="6781800" cy="2057400"/>
          </a:xfrm>
        </p:grpSpPr>
        <p:pic>
          <p:nvPicPr>
            <p:cNvPr id="980" name="Google Shape;980;g9fec1acc8d_0_525"/>
            <p:cNvPicPr preferRelativeResize="0"/>
            <p:nvPr/>
          </p:nvPicPr>
          <p:blipFill rotWithShape="1">
            <a:blip r:embed="rId3">
              <a:alphaModFix/>
            </a:blip>
            <a:srcRect/>
            <a:stretch/>
          </p:blipFill>
          <p:spPr>
            <a:xfrm>
              <a:off x="2815977" y="4216951"/>
              <a:ext cx="1526915" cy="1526915"/>
            </a:xfrm>
            <a:prstGeom prst="rect">
              <a:avLst/>
            </a:prstGeom>
            <a:noFill/>
            <a:ln>
              <a:noFill/>
            </a:ln>
          </p:spPr>
        </p:pic>
        <p:sp>
          <p:nvSpPr>
            <p:cNvPr id="981" name="Google Shape;981;g9fec1acc8d_0_525"/>
            <p:cNvSpPr/>
            <p:nvPr/>
          </p:nvSpPr>
          <p:spPr>
            <a:xfrm>
              <a:off x="2724734" y="4180309"/>
              <a:ext cx="1676400" cy="1600200"/>
            </a:xfrm>
            <a:prstGeom prst="rect">
              <a:avLst/>
            </a:pr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82" name="Google Shape;982;g9fec1acc8d_0_525"/>
            <p:cNvPicPr preferRelativeResize="0"/>
            <p:nvPr/>
          </p:nvPicPr>
          <p:blipFill rotWithShape="1">
            <a:blip r:embed="rId3">
              <a:alphaModFix/>
            </a:blip>
            <a:srcRect/>
            <a:stretch/>
          </p:blipFill>
          <p:spPr>
            <a:xfrm>
              <a:off x="6838076" y="4040456"/>
              <a:ext cx="1526915" cy="1526915"/>
            </a:xfrm>
            <a:prstGeom prst="rect">
              <a:avLst/>
            </a:prstGeom>
            <a:noFill/>
            <a:ln>
              <a:noFill/>
            </a:ln>
          </p:spPr>
        </p:pic>
        <p:pic>
          <p:nvPicPr>
            <p:cNvPr id="983" name="Google Shape;983;g9fec1acc8d_0_525"/>
            <p:cNvPicPr preferRelativeResize="0"/>
            <p:nvPr/>
          </p:nvPicPr>
          <p:blipFill rotWithShape="1">
            <a:blip r:embed="rId4">
              <a:alphaModFix/>
            </a:blip>
            <a:srcRect/>
            <a:stretch/>
          </p:blipFill>
          <p:spPr>
            <a:xfrm>
              <a:off x="7953665" y="4275721"/>
              <a:ext cx="1552868" cy="1626815"/>
            </a:xfrm>
            <a:prstGeom prst="rect">
              <a:avLst/>
            </a:prstGeom>
            <a:noFill/>
            <a:ln>
              <a:noFill/>
            </a:ln>
          </p:spPr>
        </p:pic>
        <p:sp>
          <p:nvSpPr>
            <p:cNvPr id="984" name="Google Shape;984;g9fec1acc8d_0_525"/>
            <p:cNvSpPr/>
            <p:nvPr/>
          </p:nvSpPr>
          <p:spPr>
            <a:xfrm>
              <a:off x="6763334" y="4027909"/>
              <a:ext cx="1676400" cy="1600200"/>
            </a:xfrm>
            <a:prstGeom prst="rect">
              <a:avLst/>
            </a:pr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5" name="Google Shape;985;g9fec1acc8d_0_525"/>
            <p:cNvSpPr/>
            <p:nvPr/>
          </p:nvSpPr>
          <p:spPr>
            <a:xfrm>
              <a:off x="7906334" y="4256509"/>
              <a:ext cx="1600200" cy="1676400"/>
            </a:xfrm>
            <a:prstGeom prst="rect">
              <a:avLst/>
            </a:pr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6" name="Google Shape;986;g9fec1acc8d_0_525"/>
            <p:cNvSpPr/>
            <p:nvPr/>
          </p:nvSpPr>
          <p:spPr>
            <a:xfrm>
              <a:off x="3867734" y="4408909"/>
              <a:ext cx="1600200" cy="1676400"/>
            </a:xfrm>
            <a:prstGeom prst="rect">
              <a:avLst/>
            </a:prstGeom>
            <a:solidFill>
              <a:schemeClr val="lt1"/>
            </a:solid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87" name="Google Shape;987;g9fec1acc8d_0_525"/>
            <p:cNvPicPr preferRelativeResize="0"/>
            <p:nvPr/>
          </p:nvPicPr>
          <p:blipFill rotWithShape="1">
            <a:blip r:embed="rId4">
              <a:alphaModFix/>
            </a:blip>
            <a:srcRect/>
            <a:stretch/>
          </p:blipFill>
          <p:spPr>
            <a:xfrm>
              <a:off x="3878137" y="4458494"/>
              <a:ext cx="1552868" cy="1626815"/>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g9fec1acc8d_0_551"/>
          <p:cNvSpPr txBox="1">
            <a:spLocks noGrp="1"/>
          </p:cNvSpPr>
          <p:nvPr>
            <p:ph type="title"/>
          </p:nvPr>
        </p:nvSpPr>
        <p:spPr>
          <a:xfrm>
            <a:off x="889248" y="195486"/>
            <a:ext cx="64929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二、Alpha Testing實做</a:t>
            </a:r>
            <a:endParaRPr sz="4000" b="1">
              <a:solidFill>
                <a:srgbClr val="002060"/>
              </a:solidFill>
            </a:endParaRPr>
          </a:p>
        </p:txBody>
      </p:sp>
      <p:grpSp>
        <p:nvGrpSpPr>
          <p:cNvPr id="993" name="Google Shape;993;g9fec1acc8d_0_551"/>
          <p:cNvGrpSpPr/>
          <p:nvPr/>
        </p:nvGrpSpPr>
        <p:grpSpPr>
          <a:xfrm>
            <a:off x="0" y="0"/>
            <a:ext cx="791004" cy="791004"/>
            <a:chOff x="0" y="0"/>
            <a:chExt cx="791004" cy="791004"/>
          </a:xfrm>
        </p:grpSpPr>
        <p:sp>
          <p:nvSpPr>
            <p:cNvPr id="994" name="Google Shape;994;g9fec1acc8d_0_551"/>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95" name="Google Shape;995;g9fec1acc8d_0_551"/>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96" name="Google Shape;996;g9fec1acc8d_0_551"/>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97" name="Google Shape;997;g9fec1acc8d_0_551"/>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98" name="Google Shape;998;g9fec1acc8d_0_551"/>
          <p:cNvGrpSpPr/>
          <p:nvPr/>
        </p:nvGrpSpPr>
        <p:grpSpPr>
          <a:xfrm>
            <a:off x="8460432" y="4299942"/>
            <a:ext cx="500394" cy="640276"/>
            <a:chOff x="8460432" y="4299942"/>
            <a:chExt cx="500394" cy="640276"/>
          </a:xfrm>
        </p:grpSpPr>
        <p:sp>
          <p:nvSpPr>
            <p:cNvPr id="999" name="Google Shape;999;g9fec1acc8d_0_551"/>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00" name="Google Shape;1000;g9fec1acc8d_0_551"/>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01" name="Google Shape;1001;g9fec1acc8d_0_551"/>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02" name="Google Shape;1002;g9fec1acc8d_0_551"/>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
        <p:nvSpPr>
          <p:cNvPr id="1003" name="Google Shape;1003;g9fec1acc8d_0_551"/>
          <p:cNvSpPr/>
          <p:nvPr/>
        </p:nvSpPr>
        <p:spPr>
          <a:xfrm>
            <a:off x="971600" y="987574"/>
            <a:ext cx="4246500" cy="432000"/>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（一）Alpha Testing相關的Shader</a:t>
            </a:r>
            <a:endParaRPr sz="1800" b="1" i="0" u="none" strike="noStrike" cap="none">
              <a:solidFill>
                <a:srgbClr val="0070C0"/>
              </a:solidFill>
              <a:latin typeface="Microsoft JhengHei"/>
              <a:ea typeface="Microsoft JhengHei"/>
              <a:cs typeface="Microsoft JhengHei"/>
              <a:sym typeface="Microsoft JhengHei"/>
            </a:endParaRPr>
          </a:p>
        </p:txBody>
      </p:sp>
      <p:sp>
        <p:nvSpPr>
          <p:cNvPr id="1004" name="Google Shape;1004;g9fec1acc8d_0_551"/>
          <p:cNvSpPr txBox="1"/>
          <p:nvPr/>
        </p:nvSpPr>
        <p:spPr>
          <a:xfrm>
            <a:off x="440668" y="1430394"/>
            <a:ext cx="8703300" cy="6981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此時，只要在Fragment Shader中，在特定條件下利用discard取消繪製即可。</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33" name="群組 32"/>
          <p:cNvGrpSpPr/>
          <p:nvPr/>
        </p:nvGrpSpPr>
        <p:grpSpPr>
          <a:xfrm>
            <a:off x="1507069" y="2446999"/>
            <a:ext cx="5849419" cy="2653242"/>
            <a:chOff x="2151826" y="3632351"/>
            <a:chExt cx="6785264" cy="3077732"/>
          </a:xfrm>
        </p:grpSpPr>
        <p:grpSp>
          <p:nvGrpSpPr>
            <p:cNvPr id="34" name="群組 33"/>
            <p:cNvGrpSpPr/>
            <p:nvPr/>
          </p:nvGrpSpPr>
          <p:grpSpPr>
            <a:xfrm>
              <a:off x="2672669" y="3632351"/>
              <a:ext cx="6264421" cy="3077732"/>
              <a:chOff x="5982295" y="1769408"/>
              <a:chExt cx="5185676" cy="2901241"/>
            </a:xfrm>
          </p:grpSpPr>
          <p:cxnSp>
            <p:nvCxnSpPr>
              <p:cNvPr id="37" name="肘形接點 36"/>
              <p:cNvCxnSpPr/>
              <p:nvPr/>
            </p:nvCxnSpPr>
            <p:spPr>
              <a:xfrm flipV="1">
                <a:off x="6441927" y="2902870"/>
                <a:ext cx="1205440" cy="995040"/>
              </a:xfrm>
              <a:prstGeom prst="bentConnector3">
                <a:avLst>
                  <a:gd name="adj1" fmla="val 73178"/>
                </a:avLst>
              </a:prstGeom>
              <a:ln w="57150">
                <a:solidFill>
                  <a:srgbClr val="DE46E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982295" y="2203068"/>
                <a:ext cx="1134313" cy="2201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網格化</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Rasterizer</a:t>
                </a:r>
              </a:p>
              <a:p>
                <a:pPr algn="ctr"/>
                <a:r>
                  <a:rPr lang="en-US" altLang="zh-TW" sz="1600" dirty="0" smtClean="0">
                    <a:latin typeface="微軟正黑體" panose="020B0604030504040204" pitchFamily="34" charset="-120"/>
                    <a:ea typeface="微軟正黑體" panose="020B0604030504040204" pitchFamily="34" charset="-120"/>
                  </a:rPr>
                  <a:t>(Pixels)</a:t>
                </a:r>
              </a:p>
            </p:txBody>
          </p:sp>
          <p:sp>
            <p:nvSpPr>
              <p:cNvPr id="39" name="矩形 38"/>
              <p:cNvSpPr/>
              <p:nvPr/>
            </p:nvSpPr>
            <p:spPr>
              <a:xfrm>
                <a:off x="7677451" y="2319687"/>
                <a:ext cx="1560265" cy="8704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片段處理</a:t>
                </a:r>
                <a:endParaRPr lang="en-US" altLang="zh-TW" dirty="0" smtClean="0">
                  <a:latin typeface="微軟正黑體" panose="020B0604030504040204" pitchFamily="34" charset="-120"/>
                  <a:ea typeface="微軟正黑體" panose="020B0604030504040204" pitchFamily="34" charset="-120"/>
                </a:endParaRPr>
              </a:p>
              <a:p>
                <a:pPr algn="ctr"/>
                <a:r>
                  <a:rPr lang="en-US" altLang="zh-TW" dirty="0" smtClean="0">
                    <a:latin typeface="微軟正黑體" panose="020B0604030504040204" pitchFamily="34" charset="-120"/>
                    <a:ea typeface="微軟正黑體" panose="020B0604030504040204" pitchFamily="34" charset="-120"/>
                  </a:rPr>
                  <a:t>Fragment</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Processing</a:t>
                </a:r>
              </a:p>
            </p:txBody>
          </p:sp>
          <p:sp>
            <p:nvSpPr>
              <p:cNvPr id="40" name="矩形 39"/>
              <p:cNvSpPr/>
              <p:nvPr/>
            </p:nvSpPr>
            <p:spPr>
              <a:xfrm>
                <a:off x="9812396" y="2319687"/>
                <a:ext cx="1143000" cy="87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框架處理</a:t>
                </a:r>
                <a:endParaRPr lang="en-US" altLang="zh-TW" dirty="0">
                  <a:latin typeface="微軟正黑體" panose="020B0604030504040204" pitchFamily="34" charset="-120"/>
                  <a:ea typeface="微軟正黑體" panose="020B0604030504040204" pitchFamily="34" charset="-120"/>
                </a:endParaRPr>
              </a:p>
              <a:p>
                <a:pPr algn="ctr"/>
                <a:r>
                  <a:rPr lang="en-US" altLang="zh-TW" dirty="0">
                    <a:latin typeface="微軟正黑體" panose="020B0604030504040204" pitchFamily="34" charset="-120"/>
                    <a:ea typeface="微軟正黑體" panose="020B0604030504040204" pitchFamily="34" charset="-120"/>
                  </a:rPr>
                  <a:t>Frame</a:t>
                </a:r>
              </a:p>
              <a:p>
                <a:pPr algn="ctr"/>
                <a:r>
                  <a:rPr lang="en-US" altLang="zh-TW" dirty="0">
                    <a:latin typeface="微軟正黑體" panose="020B0604030504040204" pitchFamily="34" charset="-120"/>
                    <a:ea typeface="微軟正黑體" panose="020B0604030504040204" pitchFamily="34" charset="-120"/>
                  </a:rPr>
                  <a:t>Processing</a:t>
                </a:r>
              </a:p>
            </p:txBody>
          </p:sp>
          <p:sp>
            <p:nvSpPr>
              <p:cNvPr id="41" name="矩形 40"/>
              <p:cNvSpPr/>
              <p:nvPr/>
            </p:nvSpPr>
            <p:spPr>
              <a:xfrm>
                <a:off x="10024971" y="3766572"/>
                <a:ext cx="1143000" cy="87043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微軟正黑體" panose="020B0604030504040204" pitchFamily="34" charset="-120"/>
                    <a:ea typeface="微軟正黑體" panose="020B0604030504040204" pitchFamily="34" charset="-120"/>
                  </a:rPr>
                  <a:t>Frame</a:t>
                </a:r>
              </a:p>
              <a:p>
                <a:pPr algn="ctr"/>
                <a:r>
                  <a:rPr lang="en-US" altLang="zh-TW" dirty="0" smtClean="0">
                    <a:latin typeface="微軟正黑體" panose="020B0604030504040204" pitchFamily="34" charset="-120"/>
                    <a:ea typeface="微軟正黑體" panose="020B0604030504040204" pitchFamily="34" charset="-120"/>
                  </a:rPr>
                  <a:t>Buffer</a:t>
                </a:r>
              </a:p>
            </p:txBody>
          </p:sp>
          <p:sp>
            <p:nvSpPr>
              <p:cNvPr id="42" name="矩形 41"/>
              <p:cNvSpPr/>
              <p:nvPr/>
            </p:nvSpPr>
            <p:spPr>
              <a:xfrm>
                <a:off x="7677452" y="3800211"/>
                <a:ext cx="1025589" cy="87043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微軟正黑體" panose="020B0604030504040204" pitchFamily="34" charset="-120"/>
                    <a:ea typeface="微軟正黑體" panose="020B0604030504040204" pitchFamily="34" charset="-120"/>
                  </a:rPr>
                  <a:t>Texture</a:t>
                </a:r>
              </a:p>
              <a:p>
                <a:pPr algn="ctr"/>
                <a:r>
                  <a:rPr lang="en-US" altLang="zh-TW" dirty="0" smtClean="0">
                    <a:latin typeface="微軟正黑體" panose="020B0604030504040204" pitchFamily="34" charset="-120"/>
                    <a:ea typeface="微軟正黑體" panose="020B0604030504040204" pitchFamily="34" charset="-120"/>
                  </a:rPr>
                  <a:t>Buffer</a:t>
                </a:r>
              </a:p>
            </p:txBody>
          </p:sp>
          <p:cxnSp>
            <p:nvCxnSpPr>
              <p:cNvPr id="43" name="直線單箭頭接點 42"/>
              <p:cNvCxnSpPr/>
              <p:nvPr/>
            </p:nvCxnSpPr>
            <p:spPr>
              <a:xfrm>
                <a:off x="7029076" y="2619439"/>
                <a:ext cx="648376" cy="0"/>
              </a:xfrm>
              <a:prstGeom prst="straightConnector1">
                <a:avLst/>
              </a:prstGeom>
              <a:ln w="57150">
                <a:solidFill>
                  <a:srgbClr val="DE46E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47" idx="3"/>
              </p:cNvCxnSpPr>
              <p:nvPr/>
            </p:nvCxnSpPr>
            <p:spPr>
              <a:xfrm flipV="1">
                <a:off x="9237717" y="2754906"/>
                <a:ext cx="574679" cy="144"/>
              </a:xfrm>
              <a:prstGeom prst="straightConnector1">
                <a:avLst/>
              </a:prstGeom>
              <a:ln w="57150">
                <a:solidFill>
                  <a:srgbClr val="DE46E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0603525" y="3190125"/>
                <a:ext cx="0" cy="576447"/>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42" idx="0"/>
              </p:cNvCxnSpPr>
              <p:nvPr/>
            </p:nvCxnSpPr>
            <p:spPr>
              <a:xfrm flipH="1" flipV="1">
                <a:off x="8187267" y="3190125"/>
                <a:ext cx="2980" cy="610086"/>
              </a:xfrm>
              <a:prstGeom prst="straightConnector1">
                <a:avLst/>
              </a:prstGeom>
              <a:ln w="571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圓角矩形 46"/>
              <p:cNvSpPr/>
              <p:nvPr/>
            </p:nvSpPr>
            <p:spPr>
              <a:xfrm>
                <a:off x="7647367" y="2109710"/>
                <a:ext cx="1590350" cy="1290680"/>
              </a:xfrm>
              <a:prstGeom prst="roundRect">
                <a:avLst/>
              </a:prstGeom>
              <a:noFill/>
              <a:ln w="57150">
                <a:solidFill>
                  <a:srgbClr val="DE46E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48" name="文字方塊 47"/>
              <p:cNvSpPr txBox="1"/>
              <p:nvPr/>
            </p:nvSpPr>
            <p:spPr>
              <a:xfrm>
                <a:off x="6386904" y="1769408"/>
                <a:ext cx="2758410" cy="336545"/>
              </a:xfrm>
              <a:prstGeom prst="rect">
                <a:avLst/>
              </a:prstGeom>
              <a:noFill/>
            </p:spPr>
            <p:txBody>
              <a:bodyPr wrap="square" rtlCol="0">
                <a:spAutoFit/>
              </a:bodyPr>
              <a:lstStyle/>
              <a:p>
                <a:pPr algn="ctr"/>
                <a:r>
                  <a:rPr lang="zh-TW" altLang="en-US" b="1" dirty="0" smtClean="0">
                    <a:solidFill>
                      <a:srgbClr val="7030A0"/>
                    </a:solidFill>
                    <a:latin typeface="微軟正黑體" panose="020B0604030504040204" pitchFamily="34" charset="-120"/>
                    <a:ea typeface="微軟正黑體" panose="020B0604030504040204" pitchFamily="34" charset="-120"/>
                  </a:rPr>
                  <a:t>片段著色器 </a:t>
                </a:r>
                <a:r>
                  <a:rPr lang="en-US" altLang="zh-TW" b="1" dirty="0" smtClean="0">
                    <a:solidFill>
                      <a:srgbClr val="7030A0"/>
                    </a:solidFill>
                    <a:latin typeface="微軟正黑體" panose="020B0604030504040204" pitchFamily="34" charset="-120"/>
                    <a:ea typeface="微軟正黑體" panose="020B0604030504040204" pitchFamily="34" charset="-120"/>
                  </a:rPr>
                  <a:t>(Fragment</a:t>
                </a:r>
                <a:r>
                  <a:rPr lang="zh-TW" altLang="en-US" b="1" dirty="0" smtClean="0">
                    <a:solidFill>
                      <a:srgbClr val="7030A0"/>
                    </a:solidFill>
                    <a:latin typeface="微軟正黑體" panose="020B0604030504040204" pitchFamily="34" charset="-120"/>
                    <a:ea typeface="微軟正黑體" panose="020B0604030504040204" pitchFamily="34" charset="-120"/>
                  </a:rPr>
                  <a:t> </a:t>
                </a:r>
                <a:r>
                  <a:rPr lang="en-US" altLang="zh-TW" b="1" dirty="0" err="1" smtClean="0">
                    <a:solidFill>
                      <a:srgbClr val="7030A0"/>
                    </a:solidFill>
                    <a:latin typeface="微軟正黑體" panose="020B0604030504040204" pitchFamily="34" charset="-120"/>
                    <a:ea typeface="微軟正黑體" panose="020B0604030504040204" pitchFamily="34" charset="-120"/>
                  </a:rPr>
                  <a:t>Shader</a:t>
                </a:r>
                <a:r>
                  <a:rPr lang="en-US" altLang="zh-TW" b="1" dirty="0" smtClean="0">
                    <a:solidFill>
                      <a:srgbClr val="7030A0"/>
                    </a:solidFill>
                    <a:latin typeface="微軟正黑體" panose="020B0604030504040204" pitchFamily="34" charset="-120"/>
                    <a:ea typeface="微軟正黑體" panose="020B0604030504040204" pitchFamily="34" charset="-120"/>
                  </a:rPr>
                  <a:t>)</a:t>
                </a:r>
                <a:endParaRPr lang="zh-TW" altLang="en-US" b="1" dirty="0">
                  <a:solidFill>
                    <a:srgbClr val="7030A0"/>
                  </a:solidFill>
                  <a:latin typeface="微軟正黑體" panose="020B0604030504040204" pitchFamily="34" charset="-120"/>
                  <a:ea typeface="微軟正黑體" panose="020B0604030504040204" pitchFamily="34" charset="-120"/>
                </a:endParaRPr>
              </a:p>
            </p:txBody>
          </p:sp>
        </p:grpSp>
        <p:cxnSp>
          <p:nvCxnSpPr>
            <p:cNvPr id="35" name="直線單箭頭接點 34"/>
            <p:cNvCxnSpPr/>
            <p:nvPr/>
          </p:nvCxnSpPr>
          <p:spPr>
            <a:xfrm flipV="1">
              <a:off x="2151826" y="5890336"/>
              <a:ext cx="532311" cy="1"/>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151826" y="4552579"/>
              <a:ext cx="512608"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9" name="直線單箭頭接點 48"/>
          <p:cNvCxnSpPr/>
          <p:nvPr/>
        </p:nvCxnSpPr>
        <p:spPr>
          <a:xfrm>
            <a:off x="5054053" y="2128513"/>
            <a:ext cx="591488" cy="11117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0" name="圖片 49"/>
          <p:cNvPicPr>
            <a:picLocks noChangeAspect="1"/>
          </p:cNvPicPr>
          <p:nvPr/>
        </p:nvPicPr>
        <p:blipFill rotWithShape="1">
          <a:blip r:embed="rId3"/>
          <a:srcRect l="6896" t="77512" r="46011" b="14098"/>
          <a:stretch/>
        </p:blipFill>
        <p:spPr>
          <a:xfrm>
            <a:off x="3236043" y="1952035"/>
            <a:ext cx="3757947" cy="35295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g9fec1acc8d_0_601"/>
          <p:cNvSpPr txBox="1">
            <a:spLocks noGrp="1"/>
          </p:cNvSpPr>
          <p:nvPr>
            <p:ph type="title"/>
          </p:nvPr>
        </p:nvSpPr>
        <p:spPr>
          <a:xfrm>
            <a:off x="889251" y="195475"/>
            <a:ext cx="62430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二、Alpha Testing實做</a:t>
            </a:r>
            <a:endParaRPr sz="4000" b="1">
              <a:solidFill>
                <a:srgbClr val="002060"/>
              </a:solidFill>
            </a:endParaRPr>
          </a:p>
        </p:txBody>
      </p:sp>
      <p:grpSp>
        <p:nvGrpSpPr>
          <p:cNvPr id="1028" name="Google Shape;1028;g9fec1acc8d_0_601"/>
          <p:cNvGrpSpPr/>
          <p:nvPr/>
        </p:nvGrpSpPr>
        <p:grpSpPr>
          <a:xfrm>
            <a:off x="0" y="0"/>
            <a:ext cx="791004" cy="791004"/>
            <a:chOff x="0" y="0"/>
            <a:chExt cx="791004" cy="791004"/>
          </a:xfrm>
        </p:grpSpPr>
        <p:sp>
          <p:nvSpPr>
            <p:cNvPr id="1029" name="Google Shape;1029;g9fec1acc8d_0_601"/>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0" name="Google Shape;1030;g9fec1acc8d_0_601"/>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1" name="Google Shape;1031;g9fec1acc8d_0_601"/>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2" name="Google Shape;1032;g9fec1acc8d_0_601"/>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33" name="Google Shape;1033;g9fec1acc8d_0_601"/>
          <p:cNvGrpSpPr/>
          <p:nvPr/>
        </p:nvGrpSpPr>
        <p:grpSpPr>
          <a:xfrm>
            <a:off x="8460432" y="4299942"/>
            <a:ext cx="500394" cy="640276"/>
            <a:chOff x="8460432" y="4299942"/>
            <a:chExt cx="500394" cy="640276"/>
          </a:xfrm>
        </p:grpSpPr>
        <p:sp>
          <p:nvSpPr>
            <p:cNvPr id="1034" name="Google Shape;1034;g9fec1acc8d_0_601"/>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35" name="Google Shape;1035;g9fec1acc8d_0_601"/>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36" name="Google Shape;1036;g9fec1acc8d_0_601"/>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37" name="Google Shape;1037;g9fec1acc8d_0_601"/>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1038" name="Google Shape;1038;g9fec1acc8d_0_601"/>
          <p:cNvSpPr/>
          <p:nvPr/>
        </p:nvSpPr>
        <p:spPr>
          <a:xfrm>
            <a:off x="971600" y="987575"/>
            <a:ext cx="5179264" cy="432000"/>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a:t>
            </a:r>
            <a:r>
              <a:rPr lang="en-US" sz="1800" b="1">
                <a:solidFill>
                  <a:srgbClr val="0070C0"/>
                </a:solidFill>
                <a:latin typeface="Microsoft JhengHei"/>
                <a:ea typeface="Microsoft JhengHei"/>
                <a:cs typeface="Microsoft JhengHei"/>
                <a:sym typeface="Microsoft JhengHei"/>
              </a:rPr>
              <a:t>用勾選框讓使用者能開關Alpha Testing</a:t>
            </a:r>
            <a:endParaRPr sz="1800" b="1" i="0" u="none" strike="noStrike" cap="none">
              <a:solidFill>
                <a:srgbClr val="0070C0"/>
              </a:solidFill>
              <a:latin typeface="Microsoft JhengHei"/>
              <a:ea typeface="Microsoft JhengHei"/>
              <a:cs typeface="Microsoft JhengHei"/>
              <a:sym typeface="Microsoft JhengHei"/>
            </a:endParaRPr>
          </a:p>
        </p:txBody>
      </p:sp>
      <p:sp>
        <p:nvSpPr>
          <p:cNvPr id="1039" name="Google Shape;1039;g9fec1acc8d_0_601"/>
          <p:cNvSpPr txBox="1"/>
          <p:nvPr/>
        </p:nvSpPr>
        <p:spPr>
          <a:xfrm>
            <a:off x="467036" y="1602738"/>
            <a:ext cx="8061900" cy="512574"/>
          </a:xfrm>
          <a:prstGeom prst="rect">
            <a:avLst/>
          </a:prstGeom>
          <a:noFill/>
          <a:ln>
            <a:noFill/>
          </a:ln>
        </p:spPr>
        <p:txBody>
          <a:bodyPr spcFirstLastPara="1" wrap="square" lIns="91425" tIns="45700" rIns="91425" bIns="45700" anchor="t" anchorCtr="0">
            <a:noAutofit/>
          </a:bodyPr>
          <a:lstStyle/>
          <a:p>
            <a:pPr marL="457200" marR="0" lvl="0" indent="-342900" algn="l" rtl="0">
              <a:lnSpc>
                <a:spcPct val="8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確認複選框是否被選取，若被選取，將</a:t>
            </a:r>
            <a:r>
              <a:rPr lang="en-US" sz="1800">
                <a:solidFill>
                  <a:schemeClr val="dk1"/>
                </a:solidFill>
                <a:latin typeface="Microsoft JhengHei"/>
                <a:ea typeface="Microsoft JhengHei"/>
                <a:cs typeface="Microsoft JhengHei"/>
                <a:sym typeface="Microsoft JhengHei"/>
              </a:rPr>
              <a:t>啟用alpha testing</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4" name="群組 3"/>
          <p:cNvGrpSpPr/>
          <p:nvPr/>
        </p:nvGrpSpPr>
        <p:grpSpPr>
          <a:xfrm>
            <a:off x="355463" y="2312586"/>
            <a:ext cx="8285046" cy="432000"/>
            <a:chOff x="243890" y="2312586"/>
            <a:chExt cx="8285046" cy="432000"/>
          </a:xfrm>
        </p:grpSpPr>
        <p:sp>
          <p:nvSpPr>
            <p:cNvPr id="1040" name="Google Shape;1040;g9fec1acc8d_0_601"/>
            <p:cNvSpPr txBox="1"/>
            <p:nvPr/>
          </p:nvSpPr>
          <p:spPr>
            <a:xfrm>
              <a:off x="243890" y="2312586"/>
              <a:ext cx="8285046" cy="4320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gl.uniform1i(shaderProgram.AlphaTestUniform, document.getElementById('AlphaTest').checked?1:0);</a:t>
              </a:r>
              <a:endParaRPr/>
            </a:p>
          </p:txBody>
        </p:sp>
        <p:cxnSp>
          <p:nvCxnSpPr>
            <p:cNvPr id="3" name="直線接點 2"/>
            <p:cNvCxnSpPr/>
            <p:nvPr/>
          </p:nvCxnSpPr>
          <p:spPr>
            <a:xfrm>
              <a:off x="243890" y="2312586"/>
              <a:ext cx="0" cy="43200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9fec1acc8d_0_56"/>
          <p:cNvSpPr txBox="1">
            <a:spLocks noGrp="1"/>
          </p:cNvSpPr>
          <p:nvPr>
            <p:ph type="title"/>
          </p:nvPr>
        </p:nvSpPr>
        <p:spPr>
          <a:xfrm>
            <a:off x="889248" y="195486"/>
            <a:ext cx="71064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一、把 Texture貼在無窮遠處</a:t>
            </a:r>
            <a:endParaRPr/>
          </a:p>
        </p:txBody>
      </p:sp>
      <p:grpSp>
        <p:nvGrpSpPr>
          <p:cNvPr id="160" name="Google Shape;160;g9fec1acc8d_0_56"/>
          <p:cNvGrpSpPr/>
          <p:nvPr/>
        </p:nvGrpSpPr>
        <p:grpSpPr>
          <a:xfrm>
            <a:off x="0" y="0"/>
            <a:ext cx="791004" cy="791004"/>
            <a:chOff x="0" y="0"/>
            <a:chExt cx="791004" cy="791004"/>
          </a:xfrm>
        </p:grpSpPr>
        <p:sp>
          <p:nvSpPr>
            <p:cNvPr id="161" name="Google Shape;161;g9fec1acc8d_0_56"/>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2" name="Google Shape;162;g9fec1acc8d_0_56"/>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3" name="Google Shape;163;g9fec1acc8d_0_56"/>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4" name="Google Shape;164;g9fec1acc8d_0_56"/>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5" name="Google Shape;165;g9fec1acc8d_0_56"/>
          <p:cNvGrpSpPr/>
          <p:nvPr/>
        </p:nvGrpSpPr>
        <p:grpSpPr>
          <a:xfrm>
            <a:off x="8460432" y="4299942"/>
            <a:ext cx="500394" cy="640276"/>
            <a:chOff x="8460432" y="4299942"/>
            <a:chExt cx="500394" cy="640276"/>
          </a:xfrm>
        </p:grpSpPr>
        <p:sp>
          <p:nvSpPr>
            <p:cNvPr id="166" name="Google Shape;166;g9fec1acc8d_0_56"/>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7" name="Google Shape;167;g9fec1acc8d_0_56"/>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8" name="Google Shape;168;g9fec1acc8d_0_56"/>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9" name="Google Shape;169;g9fec1acc8d_0_56"/>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70" name="Google Shape;170;g9fec1acc8d_0_56"/>
          <p:cNvSpPr/>
          <p:nvPr/>
        </p:nvSpPr>
        <p:spPr>
          <a:xfrm>
            <a:off x="889247" y="875496"/>
            <a:ext cx="34707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(二)做法</a:t>
            </a:r>
            <a:endParaRPr sz="1400" b="0" i="0" u="none" strike="noStrike" cap="none">
              <a:solidFill>
                <a:srgbClr val="000000"/>
              </a:solidFill>
              <a:latin typeface="Arial"/>
              <a:ea typeface="Arial"/>
              <a:cs typeface="Arial"/>
              <a:sym typeface="Arial"/>
            </a:endParaRPr>
          </a:p>
        </p:txBody>
      </p:sp>
      <p:sp>
        <p:nvSpPr>
          <p:cNvPr id="171" name="Google Shape;171;g9fec1acc8d_0_56"/>
          <p:cNvSpPr txBox="1"/>
          <p:nvPr/>
        </p:nvSpPr>
        <p:spPr>
          <a:xfrm>
            <a:off x="197769" y="1346521"/>
            <a:ext cx="8709000" cy="8262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利用眼睛射向最遠可視平面 (Far Clipping plane) 的向量，貼上立方六面材質貼圖 ( Cube Texture Map ) 即可完成</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360"/>
              </a:spcBef>
              <a:spcAft>
                <a:spcPts val="0"/>
              </a:spcAft>
              <a:buClr>
                <a:schemeClr val="dk1"/>
              </a:buClr>
              <a:buSzPts val="1800"/>
              <a:buFont typeface="Arial"/>
              <a:buNone/>
            </a:pPr>
            <a:endParaRPr sz="2000" b="0" i="0" u="none" strike="noStrike" cap="none">
              <a:solidFill>
                <a:schemeClr val="dk1"/>
              </a:solidFill>
              <a:latin typeface="Microsoft JhengHei"/>
              <a:ea typeface="Microsoft JhengHei"/>
              <a:cs typeface="Microsoft JhengHei"/>
              <a:sym typeface="Microsoft JhengHei"/>
            </a:endParaRPr>
          </a:p>
        </p:txBody>
      </p:sp>
      <p:grpSp>
        <p:nvGrpSpPr>
          <p:cNvPr id="172" name="Google Shape;172;g9fec1acc8d_0_56"/>
          <p:cNvGrpSpPr/>
          <p:nvPr/>
        </p:nvGrpSpPr>
        <p:grpSpPr>
          <a:xfrm>
            <a:off x="1998689" y="2259714"/>
            <a:ext cx="6461799" cy="2572467"/>
            <a:chOff x="2146300" y="2781829"/>
            <a:chExt cx="8528176" cy="3395100"/>
          </a:xfrm>
        </p:grpSpPr>
        <p:sp>
          <p:nvSpPr>
            <p:cNvPr id="173" name="Google Shape;173;g9fec1acc8d_0_56"/>
            <p:cNvSpPr/>
            <p:nvPr/>
          </p:nvSpPr>
          <p:spPr>
            <a:xfrm rot="-7868735">
              <a:off x="3392427" y="3727836"/>
              <a:ext cx="1483188" cy="1143654"/>
            </a:xfrm>
            <a:prstGeom prst="trapezoid">
              <a:avLst>
                <a:gd name="adj" fmla="val 42247"/>
              </a:avLst>
            </a:pr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74" name="Google Shape;174;g9fec1acc8d_0_56"/>
            <p:cNvSpPr/>
            <p:nvPr/>
          </p:nvSpPr>
          <p:spPr>
            <a:xfrm rot="-2450923">
              <a:off x="4561327" y="3162171"/>
              <a:ext cx="52747" cy="148066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75" name="Google Shape;175;g9fec1acc8d_0_56"/>
            <p:cNvSpPr/>
            <p:nvPr/>
          </p:nvSpPr>
          <p:spPr>
            <a:xfrm>
              <a:off x="2146300" y="2781829"/>
              <a:ext cx="3395100" cy="33951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176" name="Google Shape;176;g9fec1acc8d_0_56"/>
            <p:cNvCxnSpPr/>
            <p:nvPr/>
          </p:nvCxnSpPr>
          <p:spPr>
            <a:xfrm rot="10800000" flipH="1">
              <a:off x="3175905" y="2781876"/>
              <a:ext cx="1209900" cy="2377200"/>
            </a:xfrm>
            <a:prstGeom prst="straightConnector1">
              <a:avLst/>
            </a:prstGeom>
            <a:noFill/>
            <a:ln w="9525" cap="flat" cmpd="sng">
              <a:solidFill>
                <a:srgbClr val="4A7DBA"/>
              </a:solidFill>
              <a:prstDash val="lgDash"/>
              <a:round/>
              <a:headEnd type="none" w="sm" len="sm"/>
              <a:tailEnd type="triangle" w="med" len="med"/>
            </a:ln>
          </p:spPr>
        </p:cxnSp>
        <p:cxnSp>
          <p:nvCxnSpPr>
            <p:cNvPr id="177" name="Google Shape;177;g9fec1acc8d_0_56"/>
            <p:cNvCxnSpPr/>
            <p:nvPr/>
          </p:nvCxnSpPr>
          <p:spPr>
            <a:xfrm rot="10800000" flipH="1">
              <a:off x="3098800" y="4307146"/>
              <a:ext cx="2462400" cy="820200"/>
            </a:xfrm>
            <a:prstGeom prst="straightConnector1">
              <a:avLst/>
            </a:prstGeom>
            <a:noFill/>
            <a:ln w="9525" cap="flat" cmpd="sng">
              <a:solidFill>
                <a:srgbClr val="4A7DBA"/>
              </a:solidFill>
              <a:prstDash val="lgDash"/>
              <a:round/>
              <a:headEnd type="none" w="sm" len="sm"/>
              <a:tailEnd type="triangle" w="med" len="med"/>
            </a:ln>
          </p:spPr>
        </p:cxnSp>
        <p:grpSp>
          <p:nvGrpSpPr>
            <p:cNvPr id="178" name="Google Shape;178;g9fec1acc8d_0_56"/>
            <p:cNvGrpSpPr/>
            <p:nvPr/>
          </p:nvGrpSpPr>
          <p:grpSpPr>
            <a:xfrm rot="-2592869">
              <a:off x="2607526" y="4942017"/>
              <a:ext cx="671206" cy="679671"/>
              <a:chOff x="4670456" y="3919682"/>
              <a:chExt cx="933000" cy="861877"/>
            </a:xfrm>
          </p:grpSpPr>
          <p:sp>
            <p:nvSpPr>
              <p:cNvPr id="179" name="Google Shape;179;g9fec1acc8d_0_56"/>
              <p:cNvSpPr/>
              <p:nvPr/>
            </p:nvSpPr>
            <p:spPr>
              <a:xfrm>
                <a:off x="5344837" y="3993573"/>
                <a:ext cx="258600" cy="720300"/>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180" name="Google Shape;180;g9fec1acc8d_0_56"/>
              <p:cNvCxnSpPr/>
              <p:nvPr/>
            </p:nvCxnSpPr>
            <p:spPr>
              <a:xfrm flipH="1">
                <a:off x="4670598" y="3919682"/>
                <a:ext cx="926100" cy="452700"/>
              </a:xfrm>
              <a:prstGeom prst="straightConnector1">
                <a:avLst/>
              </a:prstGeom>
              <a:noFill/>
              <a:ln w="9525" cap="flat" cmpd="sng">
                <a:solidFill>
                  <a:schemeClr val="dk1"/>
                </a:solidFill>
                <a:prstDash val="solid"/>
                <a:round/>
                <a:headEnd type="none" w="sm" len="sm"/>
                <a:tailEnd type="none" w="sm" len="sm"/>
              </a:ln>
            </p:spPr>
          </p:cxnSp>
          <p:cxnSp>
            <p:nvCxnSpPr>
              <p:cNvPr id="181" name="Google Shape;181;g9fec1acc8d_0_56"/>
              <p:cNvCxnSpPr/>
              <p:nvPr/>
            </p:nvCxnSpPr>
            <p:spPr>
              <a:xfrm rot="10800000">
                <a:off x="4670456" y="4372359"/>
                <a:ext cx="933000" cy="409200"/>
              </a:xfrm>
              <a:prstGeom prst="straightConnector1">
                <a:avLst/>
              </a:prstGeom>
              <a:noFill/>
              <a:ln w="9525" cap="flat" cmpd="sng">
                <a:solidFill>
                  <a:schemeClr val="dk1"/>
                </a:solidFill>
                <a:prstDash val="solid"/>
                <a:round/>
                <a:headEnd type="none" w="sm" len="sm"/>
                <a:tailEnd type="none" w="sm" len="sm"/>
              </a:ln>
            </p:spPr>
          </p:cxnSp>
          <p:sp>
            <p:nvSpPr>
              <p:cNvPr id="182" name="Google Shape;182;g9fec1acc8d_0_56"/>
              <p:cNvSpPr/>
              <p:nvPr/>
            </p:nvSpPr>
            <p:spPr>
              <a:xfrm>
                <a:off x="5437201" y="4159826"/>
                <a:ext cx="159600" cy="1449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grpSp>
        <p:sp>
          <p:nvSpPr>
            <p:cNvPr id="183" name="Google Shape;183;g9fec1acc8d_0_56"/>
            <p:cNvSpPr txBox="1"/>
            <p:nvPr/>
          </p:nvSpPr>
          <p:spPr>
            <a:xfrm>
              <a:off x="3780819" y="3976511"/>
              <a:ext cx="943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可視範圍</a:t>
              </a:r>
              <a:endParaRPr sz="1400" b="0" i="0" u="none" strike="noStrike" cap="none">
                <a:solidFill>
                  <a:srgbClr val="000000"/>
                </a:solidFill>
                <a:latin typeface="Microsoft JhengHei"/>
                <a:ea typeface="Microsoft JhengHei"/>
                <a:cs typeface="Microsoft JhengHei"/>
                <a:sym typeface="Microsoft JhengHei"/>
              </a:endParaRPr>
            </a:p>
          </p:txBody>
        </p:sp>
        <p:sp>
          <p:nvSpPr>
            <p:cNvPr id="184" name="Google Shape;184;g9fec1acc8d_0_56"/>
            <p:cNvSpPr txBox="1"/>
            <p:nvPr/>
          </p:nvSpPr>
          <p:spPr>
            <a:xfrm>
              <a:off x="2146301" y="5793337"/>
              <a:ext cx="3395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Cube Texture Map 六面材質</a:t>
              </a:r>
              <a:endParaRPr sz="1400" b="0" i="0" u="none" strike="noStrike" cap="none">
                <a:solidFill>
                  <a:srgbClr val="000000"/>
                </a:solidFill>
                <a:latin typeface="Microsoft JhengHei"/>
                <a:ea typeface="Microsoft JhengHei"/>
                <a:cs typeface="Microsoft JhengHei"/>
                <a:sym typeface="Microsoft JhengHei"/>
              </a:endParaRPr>
            </a:p>
          </p:txBody>
        </p:sp>
        <p:sp>
          <p:nvSpPr>
            <p:cNvPr id="185" name="Google Shape;185;g9fec1acc8d_0_56"/>
            <p:cNvSpPr txBox="1"/>
            <p:nvPr/>
          </p:nvSpPr>
          <p:spPr>
            <a:xfrm>
              <a:off x="5619776" y="3163787"/>
              <a:ext cx="50547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通過Far Clipping plane的向量可直接當作</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Cube Texture Map 六面材質的Texture Coordinate </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g9fec1acc8d_0_618"/>
          <p:cNvSpPr txBox="1">
            <a:spLocks noGrp="1"/>
          </p:cNvSpPr>
          <p:nvPr>
            <p:ph type="title"/>
          </p:nvPr>
        </p:nvSpPr>
        <p:spPr>
          <a:xfrm>
            <a:off x="889251" y="195475"/>
            <a:ext cx="6990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二、Alpha Testing實做</a:t>
            </a:r>
            <a:endParaRPr sz="4000" b="1">
              <a:solidFill>
                <a:srgbClr val="002060"/>
              </a:solidFill>
            </a:endParaRPr>
          </a:p>
        </p:txBody>
      </p:sp>
      <p:grpSp>
        <p:nvGrpSpPr>
          <p:cNvPr id="1046" name="Google Shape;1046;g9fec1acc8d_0_618"/>
          <p:cNvGrpSpPr/>
          <p:nvPr/>
        </p:nvGrpSpPr>
        <p:grpSpPr>
          <a:xfrm>
            <a:off x="0" y="0"/>
            <a:ext cx="791004" cy="791004"/>
            <a:chOff x="0" y="0"/>
            <a:chExt cx="791004" cy="791004"/>
          </a:xfrm>
        </p:grpSpPr>
        <p:sp>
          <p:nvSpPr>
            <p:cNvPr id="1047" name="Google Shape;1047;g9fec1acc8d_0_618"/>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48" name="Google Shape;1048;g9fec1acc8d_0_618"/>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49" name="Google Shape;1049;g9fec1acc8d_0_618"/>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50" name="Google Shape;1050;g9fec1acc8d_0_618"/>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51" name="Google Shape;1051;g9fec1acc8d_0_618"/>
          <p:cNvGrpSpPr/>
          <p:nvPr/>
        </p:nvGrpSpPr>
        <p:grpSpPr>
          <a:xfrm>
            <a:off x="8460432" y="4299942"/>
            <a:ext cx="500394" cy="640276"/>
            <a:chOff x="8460432" y="4299942"/>
            <a:chExt cx="500394" cy="640276"/>
          </a:xfrm>
        </p:grpSpPr>
        <p:sp>
          <p:nvSpPr>
            <p:cNvPr id="1052" name="Google Shape;1052;g9fec1acc8d_0_618"/>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53" name="Google Shape;1053;g9fec1acc8d_0_618"/>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54" name="Google Shape;1054;g9fec1acc8d_0_618"/>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55" name="Google Shape;1055;g9fec1acc8d_0_618"/>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1056" name="Google Shape;1056;g9fec1acc8d_0_618"/>
          <p:cNvSpPr/>
          <p:nvPr/>
        </p:nvSpPr>
        <p:spPr>
          <a:xfrm>
            <a:off x="971600" y="987575"/>
            <a:ext cx="3125100" cy="432000"/>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a:t>
            </a:r>
            <a:r>
              <a:rPr lang="en-US" sz="1800" b="1">
                <a:solidFill>
                  <a:srgbClr val="0070C0"/>
                </a:solidFill>
                <a:latin typeface="Microsoft JhengHei"/>
                <a:ea typeface="Microsoft JhengHei"/>
                <a:cs typeface="Microsoft JhengHei"/>
                <a:sym typeface="Microsoft JhengHei"/>
              </a:rPr>
              <a:t>Alpha Testing</a:t>
            </a:r>
            <a:r>
              <a:rPr lang="en-US" sz="1800" b="1" i="0" u="none" strike="noStrike" cap="none">
                <a:solidFill>
                  <a:srgbClr val="0070C0"/>
                </a:solidFill>
                <a:latin typeface="Microsoft JhengHei"/>
                <a:ea typeface="Microsoft JhengHei"/>
                <a:cs typeface="Microsoft JhengHei"/>
                <a:sym typeface="Microsoft JhengHei"/>
              </a:rPr>
              <a:t>步驟</a:t>
            </a:r>
            <a:endParaRPr sz="1800" b="1" i="0" u="none" strike="noStrike" cap="none">
              <a:solidFill>
                <a:srgbClr val="0070C0"/>
              </a:solidFill>
              <a:latin typeface="Microsoft JhengHei"/>
              <a:ea typeface="Microsoft JhengHei"/>
              <a:cs typeface="Microsoft JhengHei"/>
              <a:sym typeface="Microsoft JhengHei"/>
            </a:endParaRPr>
          </a:p>
        </p:txBody>
      </p:sp>
      <p:sp>
        <p:nvSpPr>
          <p:cNvPr id="1057" name="Google Shape;1057;g9fec1acc8d_0_618"/>
          <p:cNvSpPr txBox="1"/>
          <p:nvPr/>
        </p:nvSpPr>
        <p:spPr>
          <a:xfrm>
            <a:off x="467025" y="1602743"/>
            <a:ext cx="8061900" cy="9690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80000"/>
              </a:lnSpc>
              <a:spcBef>
                <a:spcPts val="360"/>
              </a:spcBef>
              <a:spcAft>
                <a:spcPts val="0"/>
              </a:spcAft>
              <a:buClr>
                <a:schemeClr val="dk1"/>
              </a:buClr>
              <a:buSzPts val="1800"/>
              <a:buFont typeface="Arial"/>
              <a:buChar char="•"/>
            </a:pPr>
            <a:r>
              <a:rPr lang="en-US" sz="1800">
                <a:solidFill>
                  <a:schemeClr val="dk1"/>
                </a:solidFill>
                <a:latin typeface="Microsoft JhengHei"/>
                <a:ea typeface="Microsoft JhengHei"/>
                <a:cs typeface="Microsoft JhengHei"/>
                <a:sym typeface="Microsoft JhengHei"/>
              </a:rPr>
              <a:t>在shader中實作alpha test</a:t>
            </a:r>
            <a:endParaRPr sz="1800">
              <a:solidFill>
                <a:schemeClr val="dk1"/>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Arial"/>
              <a:buChar char="•"/>
            </a:pPr>
            <a:r>
              <a:rPr lang="en-US" sz="1800">
                <a:solidFill>
                  <a:schemeClr val="dk1"/>
                </a:solidFill>
                <a:latin typeface="Microsoft JhengHei"/>
                <a:ea typeface="Microsoft JhengHei"/>
                <a:cs typeface="Microsoft JhengHei"/>
                <a:sym typeface="Microsoft JhengHei"/>
              </a:rPr>
              <a:t>啟用alpha test</a:t>
            </a:r>
            <a:endParaRPr sz="1800">
              <a:solidFill>
                <a:schemeClr val="dk1"/>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Microsoft JhengHei"/>
              <a:buChar char="•"/>
            </a:pPr>
            <a:endParaRPr sz="1800">
              <a:solidFill>
                <a:schemeClr val="dk1"/>
              </a:solidFill>
              <a:latin typeface="Microsoft JhengHei"/>
              <a:ea typeface="Microsoft JhengHei"/>
              <a:cs typeface="Microsoft JhengHei"/>
              <a:sym typeface="Microsoft JhengHei"/>
            </a:endParaRPr>
          </a:p>
        </p:txBody>
      </p:sp>
      <p:sp>
        <p:nvSpPr>
          <p:cNvPr id="1059" name="Google Shape;1059;g9fec1acc8d_0_618"/>
          <p:cNvSpPr txBox="1"/>
          <p:nvPr/>
        </p:nvSpPr>
        <p:spPr>
          <a:xfrm>
            <a:off x="4096700" y="1041646"/>
            <a:ext cx="2113939" cy="484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360"/>
              </a:spcBef>
              <a:spcAft>
                <a:spcPts val="0"/>
              </a:spcAft>
              <a:buNone/>
            </a:pPr>
            <a:r>
              <a:rPr lang="en-US" sz="1800" dirty="0">
                <a:solidFill>
                  <a:srgbClr val="0070C0"/>
                </a:solidFill>
                <a:latin typeface="Microsoft JhengHei"/>
                <a:ea typeface="Microsoft JhengHei"/>
                <a:cs typeface="Microsoft JhengHei"/>
                <a:sym typeface="Microsoft JhengHei"/>
              </a:rPr>
              <a:t>fragment </a:t>
            </a:r>
            <a:r>
              <a:rPr lang="en-US" sz="1800" dirty="0" err="1">
                <a:solidFill>
                  <a:srgbClr val="0070C0"/>
                </a:solidFill>
                <a:latin typeface="Microsoft JhengHei"/>
                <a:ea typeface="Microsoft JhengHei"/>
                <a:cs typeface="Microsoft JhengHei"/>
                <a:sym typeface="Microsoft JhengHei"/>
              </a:rPr>
              <a:t>shader</a:t>
            </a:r>
            <a:endParaRPr sz="1800" dirty="0">
              <a:solidFill>
                <a:srgbClr val="0070C0"/>
              </a:solidFill>
              <a:latin typeface="Microsoft JhengHei"/>
              <a:ea typeface="Microsoft JhengHei"/>
              <a:cs typeface="Microsoft JhengHei"/>
              <a:sym typeface="Microsoft JhengHei"/>
            </a:endParaRPr>
          </a:p>
          <a:p>
            <a:pPr marL="0" marR="0" lvl="0" indent="0" algn="l" rtl="0">
              <a:lnSpc>
                <a:spcPct val="80000"/>
              </a:lnSpc>
              <a:spcBef>
                <a:spcPts val="360"/>
              </a:spcBef>
              <a:spcAft>
                <a:spcPts val="0"/>
              </a:spcAft>
              <a:buNone/>
            </a:pPr>
            <a:endParaRPr sz="1800" dirty="0">
              <a:solidFill>
                <a:srgbClr val="0070C0"/>
              </a:solidFill>
              <a:latin typeface="Microsoft JhengHei"/>
              <a:ea typeface="Microsoft JhengHei"/>
              <a:cs typeface="Microsoft JhengHei"/>
              <a:sym typeface="Microsoft JhengHei"/>
            </a:endParaRPr>
          </a:p>
        </p:txBody>
      </p:sp>
      <p:sp>
        <p:nvSpPr>
          <p:cNvPr id="1060" name="Google Shape;1060;g9fec1acc8d_0_618"/>
          <p:cNvSpPr txBox="1"/>
          <p:nvPr/>
        </p:nvSpPr>
        <p:spPr>
          <a:xfrm>
            <a:off x="889248" y="4175805"/>
            <a:ext cx="5458170" cy="443769"/>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360"/>
              </a:spcBef>
              <a:spcAft>
                <a:spcPts val="0"/>
              </a:spcAft>
              <a:buNone/>
            </a:pPr>
            <a:r>
              <a:rPr lang="en-US" sz="1800" dirty="0" err="1">
                <a:solidFill>
                  <a:schemeClr val="dk1"/>
                </a:solidFill>
                <a:latin typeface="Microsoft JhengHei"/>
                <a:ea typeface="Microsoft JhengHei"/>
                <a:cs typeface="Microsoft JhengHei"/>
                <a:sym typeface="Microsoft JhengHei"/>
              </a:rPr>
              <a:t>當alpha值太小的時候透過discard將該像素裁切掉</a:t>
            </a:r>
            <a:endParaRPr sz="1800" dirty="0">
              <a:solidFill>
                <a:schemeClr val="dk1"/>
              </a:solidFill>
              <a:latin typeface="Microsoft JhengHei"/>
              <a:ea typeface="Microsoft JhengHei"/>
              <a:cs typeface="Microsoft JhengHei"/>
              <a:sym typeface="Microsoft JhengHei"/>
            </a:endParaRPr>
          </a:p>
        </p:txBody>
      </p:sp>
      <p:grpSp>
        <p:nvGrpSpPr>
          <p:cNvPr id="4" name="群組 3"/>
          <p:cNvGrpSpPr/>
          <p:nvPr/>
        </p:nvGrpSpPr>
        <p:grpSpPr>
          <a:xfrm>
            <a:off x="889248" y="2280620"/>
            <a:ext cx="3608725" cy="1821988"/>
            <a:chOff x="889249" y="2219660"/>
            <a:chExt cx="3608725" cy="1821988"/>
          </a:xfrm>
        </p:grpSpPr>
        <p:sp>
          <p:nvSpPr>
            <p:cNvPr id="1058" name="Google Shape;1058;g9fec1acc8d_0_618"/>
            <p:cNvSpPr txBox="1"/>
            <p:nvPr/>
          </p:nvSpPr>
          <p:spPr>
            <a:xfrm>
              <a:off x="889249" y="2219660"/>
              <a:ext cx="3608725" cy="1821988"/>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uniform </a:t>
              </a:r>
              <a:r>
                <a:rPr lang="en-US" dirty="0" err="1"/>
                <a:t>bool</a:t>
              </a:r>
              <a:r>
                <a:rPr lang="en-US" dirty="0"/>
                <a:t> </a:t>
              </a:r>
              <a:r>
                <a:rPr lang="en-US" dirty="0" err="1"/>
                <a:t>uAlphaTest</a:t>
              </a:r>
              <a:r>
                <a:rPr lang="en-US" dirty="0" smtClean="0"/>
                <a:t>;</a:t>
              </a:r>
              <a:r>
                <a:rPr lang="en-US" dirty="0"/>
                <a:t>	</a:t>
              </a:r>
              <a:endParaRPr dirty="0"/>
            </a:p>
            <a:p>
              <a:pPr marL="0" lvl="0" indent="0" algn="l" rtl="0">
                <a:spcBef>
                  <a:spcPts val="0"/>
                </a:spcBef>
                <a:spcAft>
                  <a:spcPts val="0"/>
                </a:spcAft>
                <a:buNone/>
              </a:pPr>
              <a:r>
                <a:rPr lang="en-US" dirty="0">
                  <a:solidFill>
                    <a:srgbClr val="92D050"/>
                  </a:solidFill>
                </a:rPr>
                <a:t>//…..</a:t>
              </a:r>
              <a:endParaRPr dirty="0">
                <a:solidFill>
                  <a:srgbClr val="92D050"/>
                </a:solidFill>
              </a:endParaRPr>
            </a:p>
            <a:p>
              <a:pPr marL="0" lvl="0" indent="0" algn="l" rtl="0">
                <a:spcBef>
                  <a:spcPts val="0"/>
                </a:spcBef>
                <a:spcAft>
                  <a:spcPts val="0"/>
                </a:spcAft>
                <a:buNone/>
              </a:pPr>
              <a:r>
                <a:rPr lang="en-US" dirty="0" smtClean="0"/>
                <a:t>void </a:t>
              </a:r>
              <a:r>
                <a:rPr lang="en-US" dirty="0"/>
                <a:t>main(void) {</a:t>
              </a:r>
              <a:endParaRPr dirty="0"/>
            </a:p>
            <a:p>
              <a:pPr marL="0" lvl="0" indent="0" algn="l" rtl="0">
                <a:spcBef>
                  <a:spcPts val="0"/>
                </a:spcBef>
                <a:spcAft>
                  <a:spcPts val="0"/>
                </a:spcAft>
                <a:buNone/>
              </a:pPr>
              <a:r>
                <a:rPr lang="en-US" dirty="0">
                  <a:solidFill>
                    <a:srgbClr val="92D050"/>
                  </a:solidFill>
                </a:rPr>
                <a:t>//…….</a:t>
              </a:r>
              <a:endParaRPr dirty="0">
                <a:solidFill>
                  <a:srgbClr val="92D050"/>
                </a:solidFill>
              </a:endParaRPr>
            </a:p>
            <a:p>
              <a:pPr marL="0" lvl="0" indent="0" algn="l" rtl="0">
                <a:spcBef>
                  <a:spcPts val="0"/>
                </a:spcBef>
                <a:spcAft>
                  <a:spcPts val="0"/>
                </a:spcAft>
                <a:buNone/>
              </a:pPr>
              <a:r>
                <a:rPr lang="en-US" b="1" dirty="0" smtClean="0">
                  <a:solidFill>
                    <a:schemeClr val="accent6">
                      <a:lumMod val="75000"/>
                    </a:schemeClr>
                  </a:solidFill>
                </a:rPr>
                <a:t>if(</a:t>
              </a:r>
              <a:r>
                <a:rPr lang="en-US" b="1" dirty="0" err="1" smtClean="0">
                  <a:solidFill>
                    <a:schemeClr val="accent6">
                      <a:lumMod val="75000"/>
                    </a:schemeClr>
                  </a:solidFill>
                </a:rPr>
                <a:t>pixel.a</a:t>
              </a:r>
              <a:r>
                <a:rPr lang="en-US" b="1" dirty="0" smtClean="0">
                  <a:solidFill>
                    <a:schemeClr val="accent6">
                      <a:lumMod val="75000"/>
                    </a:schemeClr>
                  </a:solidFill>
                </a:rPr>
                <a:t>&lt;0.1 </a:t>
              </a:r>
              <a:r>
                <a:rPr lang="en-US" b="1" dirty="0">
                  <a:solidFill>
                    <a:schemeClr val="accent6">
                      <a:lumMod val="75000"/>
                    </a:schemeClr>
                  </a:solidFill>
                </a:rPr>
                <a:t>&amp;&amp; </a:t>
              </a:r>
              <a:r>
                <a:rPr lang="en-US" b="1" dirty="0" err="1">
                  <a:solidFill>
                    <a:schemeClr val="accent6">
                      <a:lumMod val="75000"/>
                    </a:schemeClr>
                  </a:solidFill>
                </a:rPr>
                <a:t>uAlphaTest</a:t>
              </a:r>
              <a:r>
                <a:rPr lang="en-US" b="1" dirty="0" smtClean="0">
                  <a:solidFill>
                    <a:schemeClr val="accent6">
                      <a:lumMod val="75000"/>
                    </a:schemeClr>
                  </a:solidFill>
                </a:rPr>
                <a:t>)</a:t>
              </a:r>
            </a:p>
            <a:p>
              <a:pPr marL="0" lvl="0" indent="0" algn="l" rtl="0">
                <a:spcBef>
                  <a:spcPts val="0"/>
                </a:spcBef>
                <a:spcAft>
                  <a:spcPts val="0"/>
                </a:spcAft>
                <a:buNone/>
              </a:pPr>
              <a:r>
                <a:rPr lang="en-US" b="1" dirty="0">
                  <a:solidFill>
                    <a:schemeClr val="accent6">
                      <a:lumMod val="75000"/>
                    </a:schemeClr>
                  </a:solidFill>
                </a:rPr>
                <a:t>	</a:t>
              </a:r>
              <a:r>
                <a:rPr lang="en-US" b="1" dirty="0" smtClean="0">
                  <a:solidFill>
                    <a:schemeClr val="accent6">
                      <a:lumMod val="75000"/>
                    </a:schemeClr>
                  </a:solidFill>
                </a:rPr>
                <a:t>discard</a:t>
              </a:r>
              <a:r>
                <a:rPr lang="en-US" b="1" dirty="0">
                  <a:solidFill>
                    <a:schemeClr val="accent6">
                      <a:lumMod val="75000"/>
                    </a:schemeClr>
                  </a:solidFill>
                </a:rPr>
                <a:t>;</a:t>
              </a:r>
              <a:endParaRPr b="1" dirty="0">
                <a:solidFill>
                  <a:schemeClr val="accent6">
                    <a:lumMod val="75000"/>
                  </a:schemeClr>
                </a:solidFill>
              </a:endParaRPr>
            </a:p>
            <a:p>
              <a:pPr marL="0" lvl="0" indent="0" algn="l" rtl="0">
                <a:spcBef>
                  <a:spcPts val="0"/>
                </a:spcBef>
                <a:spcAft>
                  <a:spcPts val="0"/>
                </a:spcAft>
                <a:buNone/>
              </a:pPr>
              <a:r>
                <a:rPr lang="en-US" dirty="0"/>
                <a:t>	</a:t>
              </a:r>
              <a:r>
                <a:rPr lang="en-US" dirty="0" err="1" smtClean="0"/>
                <a:t>gl_FragColor</a:t>
              </a:r>
              <a:r>
                <a:rPr lang="en-US" dirty="0" smtClean="0"/>
                <a:t> </a:t>
              </a:r>
              <a:r>
                <a:rPr lang="en-US" dirty="0"/>
                <a:t>= pixel;</a:t>
              </a:r>
              <a:endParaRPr dirty="0"/>
            </a:p>
            <a:p>
              <a:pPr marL="0" lvl="0" indent="0" algn="l" rtl="0">
                <a:spcBef>
                  <a:spcPts val="0"/>
                </a:spcBef>
                <a:spcAft>
                  <a:spcPts val="0"/>
                </a:spcAft>
                <a:buNone/>
              </a:pPr>
              <a:r>
                <a:rPr lang="en-US" dirty="0" smtClean="0"/>
                <a:t>}</a:t>
              </a:r>
              <a:endParaRPr dirty="0"/>
            </a:p>
            <a:p>
              <a:pPr marL="0" lvl="0" indent="0" algn="l" rtl="0">
                <a:spcBef>
                  <a:spcPts val="0"/>
                </a:spcBef>
                <a:spcAft>
                  <a:spcPts val="0"/>
                </a:spcAft>
                <a:buNone/>
              </a:pPr>
              <a:endParaRPr dirty="0"/>
            </a:p>
          </p:txBody>
        </p:sp>
        <p:cxnSp>
          <p:nvCxnSpPr>
            <p:cNvPr id="3" name="直線接點 2"/>
            <p:cNvCxnSpPr/>
            <p:nvPr/>
          </p:nvCxnSpPr>
          <p:spPr>
            <a:xfrm>
              <a:off x="889249" y="2219660"/>
              <a:ext cx="0" cy="1821988"/>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83" descr="D:\Downloads\webglTeplate_工作區域 1 複本 2.jpg"/>
          <p:cNvPicPr preferRelativeResize="0"/>
          <p:nvPr/>
        </p:nvPicPr>
        <p:blipFill rotWithShape="1">
          <a:blip r:embed="rId3">
            <a:alphaModFix/>
          </a:blip>
          <a:srcRect/>
          <a:stretch/>
        </p:blipFill>
        <p:spPr>
          <a:xfrm>
            <a:off x="0" y="15775"/>
            <a:ext cx="9144000" cy="5148263"/>
          </a:xfrm>
          <a:prstGeom prst="rect">
            <a:avLst/>
          </a:prstGeom>
          <a:noFill/>
          <a:ln>
            <a:noFill/>
          </a:ln>
        </p:spPr>
      </p:pic>
      <p:sp>
        <p:nvSpPr>
          <p:cNvPr id="1066" name="Google Shape;1066;p83"/>
          <p:cNvSpPr txBox="1">
            <a:spLocks noGrp="1"/>
          </p:cNvSpPr>
          <p:nvPr>
            <p:ph type="title"/>
          </p:nvPr>
        </p:nvSpPr>
        <p:spPr>
          <a:xfrm>
            <a:off x="539552" y="987574"/>
            <a:ext cx="7772400" cy="10215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zh-TW" altLang="en-US" dirty="0" smtClean="0">
                <a:solidFill>
                  <a:srgbClr val="002060"/>
                </a:solidFill>
              </a:rPr>
              <a:t>肆</a:t>
            </a:r>
            <a:r>
              <a:rPr lang="en-US" dirty="0" smtClean="0">
                <a:solidFill>
                  <a:srgbClr val="002060"/>
                </a:solidFill>
              </a:rPr>
              <a:t>、</a:t>
            </a:r>
            <a:r>
              <a:rPr lang="en-US" dirty="0">
                <a:solidFill>
                  <a:srgbClr val="002060"/>
                </a:solidFill>
              </a:rPr>
              <a:t>Blending</a:t>
            </a:r>
            <a:endParaRPr dirty="0">
              <a:solidFill>
                <a:srgbClr val="002060"/>
              </a:solidFill>
            </a:endParaRPr>
          </a:p>
        </p:txBody>
      </p:sp>
      <p:sp>
        <p:nvSpPr>
          <p:cNvPr id="1067" name="Google Shape;1067;p83"/>
          <p:cNvSpPr/>
          <p:nvPr/>
        </p:nvSpPr>
        <p:spPr>
          <a:xfrm>
            <a:off x="1493912" y="1635646"/>
            <a:ext cx="2862064"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一、Blending簡介</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二、Blending實做</a:t>
            </a:r>
            <a:endParaRPr sz="2000" b="0" i="0" u="none" strike="noStrike" cap="none">
              <a:solidFill>
                <a:schemeClr val="dk1"/>
              </a:solidFill>
              <a:latin typeface="Microsoft JhengHei"/>
              <a:ea typeface="Microsoft JhengHei"/>
              <a:cs typeface="Microsoft JhengHei"/>
              <a:sym typeface="Microsoft JhengHei"/>
            </a:endParaRPr>
          </a:p>
        </p:txBody>
      </p:sp>
      <p:sp>
        <p:nvSpPr>
          <p:cNvPr id="1068" name="Google Shape;1068;p83"/>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84"/>
          <p:cNvSpPr txBox="1">
            <a:spLocks noGrp="1"/>
          </p:cNvSpPr>
          <p:nvPr>
            <p:ph type="title"/>
          </p:nvPr>
        </p:nvSpPr>
        <p:spPr>
          <a:xfrm>
            <a:off x="889248" y="195486"/>
            <a:ext cx="4402080"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3600" b="1">
                <a:solidFill>
                  <a:srgbClr val="002060"/>
                </a:solidFill>
              </a:rPr>
              <a:t>一、Blending簡介</a:t>
            </a:r>
            <a:endParaRPr sz="3600" b="1">
              <a:solidFill>
                <a:srgbClr val="002060"/>
              </a:solidFill>
            </a:endParaRPr>
          </a:p>
        </p:txBody>
      </p:sp>
      <p:grpSp>
        <p:nvGrpSpPr>
          <p:cNvPr id="1074" name="Google Shape;1074;p84"/>
          <p:cNvGrpSpPr/>
          <p:nvPr/>
        </p:nvGrpSpPr>
        <p:grpSpPr>
          <a:xfrm>
            <a:off x="0" y="0"/>
            <a:ext cx="791072" cy="791072"/>
            <a:chOff x="0" y="0"/>
            <a:chExt cx="791072" cy="791072"/>
          </a:xfrm>
        </p:grpSpPr>
        <p:sp>
          <p:nvSpPr>
            <p:cNvPr id="1075" name="Google Shape;1075;p8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76" name="Google Shape;1076;p8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77" name="Google Shape;1077;p8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78" name="Google Shape;1078;p8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79" name="Google Shape;1079;p84"/>
          <p:cNvGrpSpPr/>
          <p:nvPr/>
        </p:nvGrpSpPr>
        <p:grpSpPr>
          <a:xfrm>
            <a:off x="8460432" y="4299942"/>
            <a:ext cx="500406" cy="640288"/>
            <a:chOff x="8460432" y="4299942"/>
            <a:chExt cx="500406" cy="640288"/>
          </a:xfrm>
        </p:grpSpPr>
        <p:sp>
          <p:nvSpPr>
            <p:cNvPr id="1080" name="Google Shape;1080;p8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81" name="Google Shape;1081;p8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82" name="Google Shape;1082;p8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83" name="Google Shape;1083;p8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
        <p:nvSpPr>
          <p:cNvPr id="1084" name="Google Shape;1084;p84"/>
          <p:cNvSpPr/>
          <p:nvPr/>
        </p:nvSpPr>
        <p:spPr>
          <a:xfrm>
            <a:off x="971600" y="1203598"/>
            <a:ext cx="2408309"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 什麼是Blending？</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1085" name="Google Shape;1085;p84"/>
          <p:cNvGrpSpPr/>
          <p:nvPr/>
        </p:nvGrpSpPr>
        <p:grpSpPr>
          <a:xfrm>
            <a:off x="479895" y="2820770"/>
            <a:ext cx="7980537" cy="1869257"/>
            <a:chOff x="479895" y="2149975"/>
            <a:chExt cx="8206435" cy="1922168"/>
          </a:xfrm>
        </p:grpSpPr>
        <p:sp>
          <p:nvSpPr>
            <p:cNvPr id="1086" name="Google Shape;1086;p84"/>
            <p:cNvSpPr/>
            <p:nvPr/>
          </p:nvSpPr>
          <p:spPr>
            <a:xfrm>
              <a:off x="7086130" y="2149975"/>
              <a:ext cx="1600200" cy="1600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pic>
          <p:nvPicPr>
            <p:cNvPr id="1087" name="Google Shape;1087;p84" descr="D:\Downloads\EBLD8bSX4AEM4qQ.png"/>
            <p:cNvPicPr preferRelativeResize="0"/>
            <p:nvPr/>
          </p:nvPicPr>
          <p:blipFill rotWithShape="1">
            <a:blip r:embed="rId3">
              <a:alphaModFix/>
            </a:blip>
            <a:srcRect/>
            <a:stretch/>
          </p:blipFill>
          <p:spPr>
            <a:xfrm>
              <a:off x="7126643" y="2929286"/>
              <a:ext cx="759587" cy="806998"/>
            </a:xfrm>
            <a:prstGeom prst="rect">
              <a:avLst/>
            </a:prstGeom>
            <a:noFill/>
            <a:ln>
              <a:noFill/>
            </a:ln>
          </p:spPr>
        </p:pic>
        <p:sp>
          <p:nvSpPr>
            <p:cNvPr id="1088" name="Google Shape;1088;p84"/>
            <p:cNvSpPr/>
            <p:nvPr/>
          </p:nvSpPr>
          <p:spPr>
            <a:xfrm>
              <a:off x="4909635" y="2157814"/>
              <a:ext cx="1600200" cy="1600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pic>
          <p:nvPicPr>
            <p:cNvPr id="1089" name="Google Shape;1089;p84" descr="D:\Downloads\EBLD8bSX4AEM4qQ.png"/>
            <p:cNvPicPr preferRelativeResize="0"/>
            <p:nvPr/>
          </p:nvPicPr>
          <p:blipFill rotWithShape="1">
            <a:blip r:embed="rId3">
              <a:alphaModFix/>
            </a:blip>
            <a:srcRect/>
            <a:stretch/>
          </p:blipFill>
          <p:spPr>
            <a:xfrm>
              <a:off x="4940115" y="2929286"/>
              <a:ext cx="759587" cy="806998"/>
            </a:xfrm>
            <a:prstGeom prst="rect">
              <a:avLst/>
            </a:prstGeom>
            <a:noFill/>
            <a:ln>
              <a:noFill/>
            </a:ln>
          </p:spPr>
        </p:pic>
        <p:sp>
          <p:nvSpPr>
            <p:cNvPr id="1090" name="Google Shape;1090;p84"/>
            <p:cNvSpPr/>
            <p:nvPr/>
          </p:nvSpPr>
          <p:spPr>
            <a:xfrm>
              <a:off x="479895" y="2155454"/>
              <a:ext cx="1600200" cy="1600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pic>
          <p:nvPicPr>
            <p:cNvPr id="1091" name="Google Shape;1091;p84" descr="D:\Downloads\EBLD8bSX4AEM4qQ.png"/>
            <p:cNvPicPr preferRelativeResize="0"/>
            <p:nvPr/>
          </p:nvPicPr>
          <p:blipFill rotWithShape="1">
            <a:blip r:embed="rId3">
              <a:alphaModFix/>
            </a:blip>
            <a:srcRect/>
            <a:stretch/>
          </p:blipFill>
          <p:spPr>
            <a:xfrm>
              <a:off x="498183" y="2933637"/>
              <a:ext cx="759587" cy="806998"/>
            </a:xfrm>
            <a:prstGeom prst="rect">
              <a:avLst/>
            </a:prstGeom>
            <a:noFill/>
            <a:ln>
              <a:noFill/>
            </a:ln>
          </p:spPr>
        </p:pic>
        <p:sp>
          <p:nvSpPr>
            <p:cNvPr id="1092" name="Google Shape;1092;p84"/>
            <p:cNvSpPr/>
            <p:nvPr/>
          </p:nvSpPr>
          <p:spPr>
            <a:xfrm>
              <a:off x="1105370" y="2375029"/>
              <a:ext cx="304800" cy="596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093" name="Google Shape;1093;p84"/>
            <p:cNvSpPr/>
            <p:nvPr/>
          </p:nvSpPr>
          <p:spPr>
            <a:xfrm>
              <a:off x="1438745" y="2853368"/>
              <a:ext cx="228600" cy="838200"/>
            </a:xfrm>
            <a:prstGeom prst="cube">
              <a:avLst>
                <a:gd name="adj" fmla="val 25000"/>
              </a:avLst>
            </a:prstGeom>
            <a:solidFill>
              <a:schemeClr val="dk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094" name="Google Shape;1094;p84"/>
            <p:cNvSpPr/>
            <p:nvPr/>
          </p:nvSpPr>
          <p:spPr>
            <a:xfrm>
              <a:off x="2476970" y="2818265"/>
              <a:ext cx="457200" cy="609600"/>
            </a:xfrm>
            <a:prstGeom prst="parallelogram">
              <a:avLst>
                <a:gd name="adj" fmla="val 25000"/>
              </a:avLst>
            </a:prstGeom>
            <a:solidFill>
              <a:srgbClr val="CC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095" name="Google Shape;1095;p84"/>
            <p:cNvSpPr/>
            <p:nvPr/>
          </p:nvSpPr>
          <p:spPr>
            <a:xfrm>
              <a:off x="1813589" y="3052762"/>
              <a:ext cx="609600" cy="152400"/>
            </a:xfrm>
            <a:prstGeom prst="leftArrow">
              <a:avLst>
                <a:gd name="adj1" fmla="val 50000"/>
                <a:gd name="adj2" fmla="val 10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096" name="Google Shape;1096;p84"/>
            <p:cNvSpPr txBox="1"/>
            <p:nvPr/>
          </p:nvSpPr>
          <p:spPr>
            <a:xfrm>
              <a:off x="590026" y="3753294"/>
              <a:ext cx="1302548" cy="3164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Frame buffer</a:t>
              </a:r>
              <a:endParaRPr sz="1400" b="0" i="0" u="none" strike="noStrike" cap="none">
                <a:solidFill>
                  <a:srgbClr val="000000"/>
                </a:solidFill>
                <a:latin typeface="Arial"/>
                <a:ea typeface="Arial"/>
                <a:cs typeface="Arial"/>
                <a:sym typeface="Arial"/>
              </a:endParaRPr>
            </a:p>
          </p:txBody>
        </p:sp>
        <p:sp>
          <p:nvSpPr>
            <p:cNvPr id="1097" name="Google Shape;1097;p84"/>
            <p:cNvSpPr txBox="1"/>
            <p:nvPr/>
          </p:nvSpPr>
          <p:spPr>
            <a:xfrm>
              <a:off x="2193877" y="3427865"/>
              <a:ext cx="743748" cy="3164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多邊形</a:t>
              </a:r>
              <a:endParaRPr sz="1400" b="0" i="0" u="none" strike="noStrike" cap="none">
                <a:solidFill>
                  <a:schemeClr val="dk1"/>
                </a:solidFill>
                <a:latin typeface="Microsoft JhengHei"/>
                <a:ea typeface="Microsoft JhengHei"/>
                <a:cs typeface="Microsoft JhengHei"/>
                <a:sym typeface="Microsoft JhengHei"/>
              </a:endParaRPr>
            </a:p>
          </p:txBody>
        </p:sp>
        <p:sp>
          <p:nvSpPr>
            <p:cNvPr id="1098" name="Google Shape;1098;p84"/>
            <p:cNvSpPr/>
            <p:nvPr/>
          </p:nvSpPr>
          <p:spPr>
            <a:xfrm>
              <a:off x="1105370" y="2685678"/>
              <a:ext cx="457200" cy="762000"/>
            </a:xfrm>
            <a:prstGeom prst="parallelogram">
              <a:avLst>
                <a:gd name="adj" fmla="val 25000"/>
              </a:avLst>
            </a:prstGeom>
            <a:noFill/>
            <a:ln w="28575" cap="flat" cmpd="sng">
              <a:solidFill>
                <a:srgbClr val="CC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099" name="Google Shape;1099;p84"/>
            <p:cNvSpPr/>
            <p:nvPr/>
          </p:nvSpPr>
          <p:spPr>
            <a:xfrm>
              <a:off x="3461997" y="2685678"/>
              <a:ext cx="1007707" cy="674963"/>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Microsoft JhengHei"/>
                <a:ea typeface="Microsoft JhengHei"/>
                <a:cs typeface="Microsoft JhengHei"/>
                <a:sym typeface="Microsoft JhengHei"/>
              </a:endParaRPr>
            </a:p>
          </p:txBody>
        </p:sp>
        <p:sp>
          <p:nvSpPr>
            <p:cNvPr id="1100" name="Google Shape;1100;p84"/>
            <p:cNvSpPr/>
            <p:nvPr/>
          </p:nvSpPr>
          <p:spPr>
            <a:xfrm>
              <a:off x="5535110" y="2377389"/>
              <a:ext cx="304800" cy="596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101" name="Google Shape;1101;p84"/>
            <p:cNvSpPr/>
            <p:nvPr/>
          </p:nvSpPr>
          <p:spPr>
            <a:xfrm>
              <a:off x="5868485" y="2855728"/>
              <a:ext cx="228600" cy="838200"/>
            </a:xfrm>
            <a:prstGeom prst="cube">
              <a:avLst>
                <a:gd name="adj" fmla="val 25000"/>
              </a:avLst>
            </a:prstGeom>
            <a:solidFill>
              <a:schemeClr val="dk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102" name="Google Shape;1102;p84"/>
            <p:cNvSpPr txBox="1"/>
            <p:nvPr/>
          </p:nvSpPr>
          <p:spPr>
            <a:xfrm>
              <a:off x="4909634" y="3755654"/>
              <a:ext cx="1600201" cy="3164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Replacement</a:t>
              </a:r>
              <a:endParaRPr sz="1400" b="0" i="0" u="none" strike="noStrike" cap="none">
                <a:solidFill>
                  <a:srgbClr val="000000"/>
                </a:solidFill>
                <a:latin typeface="Arial"/>
                <a:ea typeface="Arial"/>
                <a:cs typeface="Arial"/>
                <a:sym typeface="Arial"/>
              </a:endParaRPr>
            </a:p>
          </p:txBody>
        </p:sp>
        <p:sp>
          <p:nvSpPr>
            <p:cNvPr id="1103" name="Google Shape;1103;p84"/>
            <p:cNvSpPr/>
            <p:nvPr/>
          </p:nvSpPr>
          <p:spPr>
            <a:xfrm>
              <a:off x="5535110" y="2688038"/>
              <a:ext cx="457200" cy="762000"/>
            </a:xfrm>
            <a:prstGeom prst="parallelogram">
              <a:avLst>
                <a:gd name="adj" fmla="val 25000"/>
              </a:avLst>
            </a:prstGeom>
            <a:solidFill>
              <a:srgbClr val="FF0000"/>
            </a:solidFill>
            <a:ln w="28575" cap="flat" cmpd="sng">
              <a:solidFill>
                <a:srgbClr val="CC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104" name="Google Shape;1104;p84"/>
            <p:cNvSpPr/>
            <p:nvPr/>
          </p:nvSpPr>
          <p:spPr>
            <a:xfrm>
              <a:off x="7711605" y="2369550"/>
              <a:ext cx="304800" cy="596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105" name="Google Shape;1105;p84"/>
            <p:cNvSpPr/>
            <p:nvPr/>
          </p:nvSpPr>
          <p:spPr>
            <a:xfrm>
              <a:off x="8044980" y="2847889"/>
              <a:ext cx="228600" cy="838200"/>
            </a:xfrm>
            <a:prstGeom prst="cube">
              <a:avLst>
                <a:gd name="adj" fmla="val 25000"/>
              </a:avLst>
            </a:prstGeom>
            <a:solidFill>
              <a:schemeClr val="dk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106" name="Google Shape;1106;p84"/>
            <p:cNvSpPr txBox="1"/>
            <p:nvPr/>
          </p:nvSpPr>
          <p:spPr>
            <a:xfrm>
              <a:off x="7086130" y="3747815"/>
              <a:ext cx="1600199" cy="3164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Blending</a:t>
              </a:r>
              <a:endParaRPr sz="1400" b="0" i="0" u="none" strike="noStrike" cap="none">
                <a:solidFill>
                  <a:srgbClr val="000000"/>
                </a:solidFill>
                <a:latin typeface="Arial"/>
                <a:ea typeface="Arial"/>
                <a:cs typeface="Arial"/>
                <a:sym typeface="Arial"/>
              </a:endParaRPr>
            </a:p>
          </p:txBody>
        </p:sp>
        <p:sp>
          <p:nvSpPr>
            <p:cNvPr id="1107" name="Google Shape;1107;p84"/>
            <p:cNvSpPr/>
            <p:nvPr/>
          </p:nvSpPr>
          <p:spPr>
            <a:xfrm>
              <a:off x="7711605" y="2680199"/>
              <a:ext cx="457200" cy="762000"/>
            </a:xfrm>
            <a:prstGeom prst="parallelogram">
              <a:avLst>
                <a:gd name="adj" fmla="val 25000"/>
              </a:avLst>
            </a:prstGeom>
            <a:solidFill>
              <a:srgbClr val="FF0000">
                <a:alpha val="47058"/>
              </a:srgbClr>
            </a:solidFill>
            <a:ln w="28575" cap="flat" cmpd="sng">
              <a:solidFill>
                <a:srgbClr val="CC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grpSp>
      <p:sp>
        <p:nvSpPr>
          <p:cNvPr id="1108" name="Google Shape;1108;p84"/>
          <p:cNvSpPr/>
          <p:nvPr/>
        </p:nvSpPr>
        <p:spPr>
          <a:xfrm>
            <a:off x="971600" y="1758173"/>
            <a:ext cx="7404304"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混合（Blending）常用來繪製透明或半透明體。混合是把對應同一個片段的不同物體的顏色，透過需要的方式結合在一同計算，得到一個新的顏色送入Frame Buffer。</a:t>
            </a:r>
            <a:endParaRPr sz="1400" b="0" i="0" u="none" strike="noStrike" cap="none">
              <a:solidFill>
                <a:srgbClr val="000000"/>
              </a:solidFill>
              <a:latin typeface="Arial"/>
              <a:ea typeface="Arial"/>
              <a:cs typeface="Arial"/>
              <a:sym typeface="Arial"/>
            </a:endParaRPr>
          </a:p>
        </p:txBody>
      </p:sp>
      <p:grpSp>
        <p:nvGrpSpPr>
          <p:cNvPr id="1109" name="Google Shape;1109;p84"/>
          <p:cNvGrpSpPr/>
          <p:nvPr/>
        </p:nvGrpSpPr>
        <p:grpSpPr>
          <a:xfrm>
            <a:off x="5039844" y="0"/>
            <a:ext cx="3744378" cy="1758173"/>
            <a:chOff x="4108929" y="3108563"/>
            <a:chExt cx="7882724" cy="3701337"/>
          </a:xfrm>
        </p:grpSpPr>
        <p:pic>
          <p:nvPicPr>
            <p:cNvPr id="1110" name="Google Shape;1110;p84"/>
            <p:cNvPicPr preferRelativeResize="0"/>
            <p:nvPr/>
          </p:nvPicPr>
          <p:blipFill rotWithShape="1">
            <a:blip r:embed="rId4">
              <a:alphaModFix/>
            </a:blip>
            <a:srcRect/>
            <a:stretch/>
          </p:blipFill>
          <p:spPr>
            <a:xfrm>
              <a:off x="4610975" y="3108563"/>
              <a:ext cx="3059508" cy="3053402"/>
            </a:xfrm>
            <a:prstGeom prst="rect">
              <a:avLst/>
            </a:prstGeom>
            <a:noFill/>
            <a:ln>
              <a:noFill/>
            </a:ln>
          </p:spPr>
        </p:pic>
        <p:pic>
          <p:nvPicPr>
            <p:cNvPr id="1111" name="Google Shape;1111;p84"/>
            <p:cNvPicPr preferRelativeResize="0"/>
            <p:nvPr/>
          </p:nvPicPr>
          <p:blipFill rotWithShape="1">
            <a:blip r:embed="rId5">
              <a:alphaModFix/>
            </a:blip>
            <a:srcRect/>
            <a:stretch/>
          </p:blipFill>
          <p:spPr>
            <a:xfrm>
              <a:off x="8504845" y="3108563"/>
              <a:ext cx="3053403" cy="3053402"/>
            </a:xfrm>
            <a:prstGeom prst="rect">
              <a:avLst/>
            </a:prstGeom>
            <a:noFill/>
            <a:ln>
              <a:noFill/>
            </a:ln>
          </p:spPr>
        </p:pic>
        <p:sp>
          <p:nvSpPr>
            <p:cNvPr id="1112" name="Google Shape;1112;p84"/>
            <p:cNvSpPr txBox="1"/>
            <p:nvPr/>
          </p:nvSpPr>
          <p:spPr>
            <a:xfrm>
              <a:off x="4108929" y="6161963"/>
              <a:ext cx="4003247" cy="6479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Alpha level：1.0</a:t>
              </a:r>
              <a:endParaRPr sz="900" b="0" i="0" u="none" strike="noStrike" cap="none">
                <a:solidFill>
                  <a:srgbClr val="000000"/>
                </a:solidFill>
                <a:latin typeface="Arial"/>
                <a:ea typeface="Arial"/>
                <a:cs typeface="Arial"/>
                <a:sym typeface="Arial"/>
              </a:endParaRPr>
            </a:p>
          </p:txBody>
        </p:sp>
        <p:sp>
          <p:nvSpPr>
            <p:cNvPr id="1113" name="Google Shape;1113;p84"/>
            <p:cNvSpPr txBox="1"/>
            <p:nvPr/>
          </p:nvSpPr>
          <p:spPr>
            <a:xfrm>
              <a:off x="8106071" y="6157347"/>
              <a:ext cx="3885582" cy="6479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Alpha level：0.5</a:t>
              </a:r>
              <a:endParaRPr sz="900" b="0" i="0" u="none" strike="noStrike" cap="none">
                <a:solidFill>
                  <a:srgbClr val="000000"/>
                </a:solidFill>
                <a:latin typeface="Arial"/>
                <a:ea typeface="Arial"/>
                <a:cs typeface="Arial"/>
                <a:sym typeface="Aria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85"/>
          <p:cNvSpPr txBox="1">
            <a:spLocks noGrp="1"/>
          </p:cNvSpPr>
          <p:nvPr>
            <p:ph type="title"/>
          </p:nvPr>
        </p:nvSpPr>
        <p:spPr>
          <a:xfrm>
            <a:off x="889248" y="195486"/>
            <a:ext cx="4834896"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sz="4000" b="1">
              <a:solidFill>
                <a:srgbClr val="002060"/>
              </a:solidFill>
            </a:endParaRPr>
          </a:p>
        </p:txBody>
      </p:sp>
      <p:grpSp>
        <p:nvGrpSpPr>
          <p:cNvPr id="1119" name="Google Shape;1119;p85"/>
          <p:cNvGrpSpPr/>
          <p:nvPr/>
        </p:nvGrpSpPr>
        <p:grpSpPr>
          <a:xfrm>
            <a:off x="0" y="0"/>
            <a:ext cx="791072" cy="791072"/>
            <a:chOff x="0" y="0"/>
            <a:chExt cx="791072" cy="791072"/>
          </a:xfrm>
        </p:grpSpPr>
        <p:sp>
          <p:nvSpPr>
            <p:cNvPr id="1120" name="Google Shape;1120;p8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21" name="Google Shape;1121;p8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22" name="Google Shape;1122;p8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23" name="Google Shape;1123;p8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24" name="Google Shape;1124;p85"/>
          <p:cNvGrpSpPr/>
          <p:nvPr/>
        </p:nvGrpSpPr>
        <p:grpSpPr>
          <a:xfrm>
            <a:off x="8460432" y="4299942"/>
            <a:ext cx="500406" cy="640288"/>
            <a:chOff x="8460432" y="4299942"/>
            <a:chExt cx="500406" cy="640288"/>
          </a:xfrm>
        </p:grpSpPr>
        <p:sp>
          <p:nvSpPr>
            <p:cNvPr id="1125" name="Google Shape;1125;p8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26" name="Google Shape;1126;p8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27" name="Google Shape;1127;p8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28" name="Google Shape;1128;p8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
        <p:nvSpPr>
          <p:cNvPr id="1129" name="Google Shape;1129;p85"/>
          <p:cNvSpPr/>
          <p:nvPr/>
        </p:nvSpPr>
        <p:spPr>
          <a:xfrm>
            <a:off x="971600" y="987574"/>
            <a:ext cx="3600400"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（一）Blending相關的Shader</a:t>
            </a:r>
            <a:endParaRPr sz="1800" b="1" i="0" u="none" strike="noStrike" cap="none">
              <a:solidFill>
                <a:srgbClr val="0070C0"/>
              </a:solidFill>
              <a:latin typeface="Microsoft JhengHei"/>
              <a:ea typeface="Microsoft JhengHei"/>
              <a:cs typeface="Microsoft JhengHei"/>
              <a:sym typeface="Microsoft JhengHei"/>
            </a:endParaRPr>
          </a:p>
        </p:txBody>
      </p:sp>
      <p:sp>
        <p:nvSpPr>
          <p:cNvPr id="1130" name="Google Shape;1130;p85"/>
          <p:cNvSpPr txBox="1"/>
          <p:nvPr/>
        </p:nvSpPr>
        <p:spPr>
          <a:xfrm>
            <a:off x="395536" y="1463297"/>
            <a:ext cx="7821270" cy="104559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下面的雙箭頭是指，Blending會先從Frame Buffer中取出對應像素 （Destination），然後將它與 Fragment Shader 輸出的像素（Source）做一個混合（Blending）運算，再送回Frame Buffer 。</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33" name="群組 32"/>
          <p:cNvGrpSpPr/>
          <p:nvPr/>
        </p:nvGrpSpPr>
        <p:grpSpPr>
          <a:xfrm>
            <a:off x="1426743" y="2435834"/>
            <a:ext cx="5849419" cy="2653242"/>
            <a:chOff x="2151826" y="3632351"/>
            <a:chExt cx="6785264" cy="3077732"/>
          </a:xfrm>
        </p:grpSpPr>
        <p:grpSp>
          <p:nvGrpSpPr>
            <p:cNvPr id="34" name="群組 33"/>
            <p:cNvGrpSpPr/>
            <p:nvPr/>
          </p:nvGrpSpPr>
          <p:grpSpPr>
            <a:xfrm>
              <a:off x="2672669" y="3632351"/>
              <a:ext cx="6264421" cy="3077732"/>
              <a:chOff x="-1115191" y="3217513"/>
              <a:chExt cx="7789689" cy="3827101"/>
            </a:xfrm>
          </p:grpSpPr>
          <p:grpSp>
            <p:nvGrpSpPr>
              <p:cNvPr id="37" name="群組 36"/>
              <p:cNvGrpSpPr/>
              <p:nvPr/>
            </p:nvGrpSpPr>
            <p:grpSpPr>
              <a:xfrm>
                <a:off x="-1115191" y="3217513"/>
                <a:ext cx="7789689" cy="3827101"/>
                <a:chOff x="5982295" y="1769408"/>
                <a:chExt cx="5185676" cy="2901241"/>
              </a:xfrm>
            </p:grpSpPr>
            <p:cxnSp>
              <p:nvCxnSpPr>
                <p:cNvPr id="39" name="肘形接點 38"/>
                <p:cNvCxnSpPr/>
                <p:nvPr/>
              </p:nvCxnSpPr>
              <p:spPr>
                <a:xfrm flipV="1">
                  <a:off x="6441927" y="2902870"/>
                  <a:ext cx="1205440" cy="995040"/>
                </a:xfrm>
                <a:prstGeom prst="bentConnector3">
                  <a:avLst>
                    <a:gd name="adj1" fmla="val 73178"/>
                  </a:avLst>
                </a:prstGeom>
                <a:ln w="57150">
                  <a:solidFill>
                    <a:srgbClr val="DE46E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982295" y="2203068"/>
                  <a:ext cx="1134313" cy="2201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網格化</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Rasterizer</a:t>
                  </a:r>
                </a:p>
                <a:p>
                  <a:pPr algn="ctr"/>
                  <a:r>
                    <a:rPr lang="en-US" altLang="zh-TW" sz="1600" dirty="0" smtClean="0">
                      <a:latin typeface="微軟正黑體" panose="020B0604030504040204" pitchFamily="34" charset="-120"/>
                      <a:ea typeface="微軟正黑體" panose="020B0604030504040204" pitchFamily="34" charset="-120"/>
                    </a:rPr>
                    <a:t>(Pixels)</a:t>
                  </a:r>
                </a:p>
              </p:txBody>
            </p:sp>
            <p:sp>
              <p:nvSpPr>
                <p:cNvPr id="41" name="矩形 40"/>
                <p:cNvSpPr/>
                <p:nvPr/>
              </p:nvSpPr>
              <p:spPr>
                <a:xfrm>
                  <a:off x="7677451" y="2319687"/>
                  <a:ext cx="1560265" cy="8704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片段處理</a:t>
                  </a:r>
                  <a:endParaRPr lang="en-US" altLang="zh-TW" dirty="0" smtClean="0">
                    <a:latin typeface="微軟正黑體" panose="020B0604030504040204" pitchFamily="34" charset="-120"/>
                    <a:ea typeface="微軟正黑體" panose="020B0604030504040204" pitchFamily="34" charset="-120"/>
                  </a:endParaRPr>
                </a:p>
                <a:p>
                  <a:pPr algn="ctr"/>
                  <a:r>
                    <a:rPr lang="en-US" altLang="zh-TW" dirty="0" smtClean="0">
                      <a:latin typeface="微軟正黑體" panose="020B0604030504040204" pitchFamily="34" charset="-120"/>
                      <a:ea typeface="微軟正黑體" panose="020B0604030504040204" pitchFamily="34" charset="-120"/>
                    </a:rPr>
                    <a:t>Fragment</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Processing</a:t>
                  </a:r>
                </a:p>
              </p:txBody>
            </p:sp>
            <p:sp>
              <p:nvSpPr>
                <p:cNvPr id="42" name="矩形 41"/>
                <p:cNvSpPr/>
                <p:nvPr/>
              </p:nvSpPr>
              <p:spPr>
                <a:xfrm>
                  <a:off x="9812396" y="2319687"/>
                  <a:ext cx="1143000" cy="87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框架處理</a:t>
                  </a:r>
                  <a:endParaRPr lang="en-US" altLang="zh-TW" dirty="0">
                    <a:latin typeface="微軟正黑體" panose="020B0604030504040204" pitchFamily="34" charset="-120"/>
                    <a:ea typeface="微軟正黑體" panose="020B0604030504040204" pitchFamily="34" charset="-120"/>
                  </a:endParaRPr>
                </a:p>
                <a:p>
                  <a:pPr algn="ctr"/>
                  <a:r>
                    <a:rPr lang="en-US" altLang="zh-TW" dirty="0">
                      <a:latin typeface="微軟正黑體" panose="020B0604030504040204" pitchFamily="34" charset="-120"/>
                      <a:ea typeface="微軟正黑體" panose="020B0604030504040204" pitchFamily="34" charset="-120"/>
                    </a:rPr>
                    <a:t>Frame</a:t>
                  </a:r>
                </a:p>
                <a:p>
                  <a:pPr algn="ctr"/>
                  <a:r>
                    <a:rPr lang="en-US" altLang="zh-TW" dirty="0">
                      <a:latin typeface="微軟正黑體" panose="020B0604030504040204" pitchFamily="34" charset="-120"/>
                      <a:ea typeface="微軟正黑體" panose="020B0604030504040204" pitchFamily="34" charset="-120"/>
                    </a:rPr>
                    <a:t>Processing</a:t>
                  </a:r>
                </a:p>
              </p:txBody>
            </p:sp>
            <p:sp>
              <p:nvSpPr>
                <p:cNvPr id="43" name="矩形 42"/>
                <p:cNvSpPr/>
                <p:nvPr/>
              </p:nvSpPr>
              <p:spPr>
                <a:xfrm>
                  <a:off x="10024971" y="3766572"/>
                  <a:ext cx="1143000" cy="87043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微軟正黑體" panose="020B0604030504040204" pitchFamily="34" charset="-120"/>
                      <a:ea typeface="微軟正黑體" panose="020B0604030504040204" pitchFamily="34" charset="-120"/>
                    </a:rPr>
                    <a:t>Frame</a:t>
                  </a:r>
                </a:p>
                <a:p>
                  <a:pPr algn="ctr"/>
                  <a:r>
                    <a:rPr lang="en-US" altLang="zh-TW" dirty="0" smtClean="0">
                      <a:latin typeface="微軟正黑體" panose="020B0604030504040204" pitchFamily="34" charset="-120"/>
                      <a:ea typeface="微軟正黑體" panose="020B0604030504040204" pitchFamily="34" charset="-120"/>
                    </a:rPr>
                    <a:t>Buffer</a:t>
                  </a:r>
                </a:p>
              </p:txBody>
            </p:sp>
            <p:sp>
              <p:nvSpPr>
                <p:cNvPr id="44" name="矩形 43"/>
                <p:cNvSpPr/>
                <p:nvPr/>
              </p:nvSpPr>
              <p:spPr>
                <a:xfrm>
                  <a:off x="7677452" y="3800211"/>
                  <a:ext cx="1025589" cy="87043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微軟正黑體" panose="020B0604030504040204" pitchFamily="34" charset="-120"/>
                      <a:ea typeface="微軟正黑體" panose="020B0604030504040204" pitchFamily="34" charset="-120"/>
                    </a:rPr>
                    <a:t>Texture</a:t>
                  </a:r>
                </a:p>
                <a:p>
                  <a:pPr algn="ctr"/>
                  <a:r>
                    <a:rPr lang="en-US" altLang="zh-TW" dirty="0" smtClean="0">
                      <a:latin typeface="微軟正黑體" panose="020B0604030504040204" pitchFamily="34" charset="-120"/>
                      <a:ea typeface="微軟正黑體" panose="020B0604030504040204" pitchFamily="34" charset="-120"/>
                    </a:rPr>
                    <a:t>Buffer</a:t>
                  </a:r>
                </a:p>
              </p:txBody>
            </p:sp>
            <p:cxnSp>
              <p:nvCxnSpPr>
                <p:cNvPr id="45" name="直線單箭頭接點 44"/>
                <p:cNvCxnSpPr/>
                <p:nvPr/>
              </p:nvCxnSpPr>
              <p:spPr>
                <a:xfrm>
                  <a:off x="7029076" y="2619439"/>
                  <a:ext cx="648376" cy="0"/>
                </a:xfrm>
                <a:prstGeom prst="straightConnector1">
                  <a:avLst/>
                </a:prstGeom>
                <a:ln w="57150">
                  <a:solidFill>
                    <a:srgbClr val="DE46E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49" idx="3"/>
                </p:cNvCxnSpPr>
                <p:nvPr/>
              </p:nvCxnSpPr>
              <p:spPr>
                <a:xfrm flipV="1">
                  <a:off x="9237717" y="2754906"/>
                  <a:ext cx="574679" cy="144"/>
                </a:xfrm>
                <a:prstGeom prst="straightConnector1">
                  <a:avLst/>
                </a:prstGeom>
                <a:ln w="57150">
                  <a:solidFill>
                    <a:srgbClr val="DE46E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10603525" y="3190125"/>
                  <a:ext cx="0" cy="576447"/>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44" idx="0"/>
                </p:cNvCxnSpPr>
                <p:nvPr/>
              </p:nvCxnSpPr>
              <p:spPr>
                <a:xfrm flipH="1" flipV="1">
                  <a:off x="8187267" y="3190125"/>
                  <a:ext cx="2980" cy="610086"/>
                </a:xfrm>
                <a:prstGeom prst="straightConnector1">
                  <a:avLst/>
                </a:prstGeom>
                <a:ln w="571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圓角矩形 48"/>
                <p:cNvSpPr/>
                <p:nvPr/>
              </p:nvSpPr>
              <p:spPr>
                <a:xfrm>
                  <a:off x="7647367" y="2109710"/>
                  <a:ext cx="1590350" cy="1290680"/>
                </a:xfrm>
                <a:prstGeom prst="roundRect">
                  <a:avLst/>
                </a:prstGeom>
                <a:noFill/>
                <a:ln w="57150">
                  <a:solidFill>
                    <a:srgbClr val="DE46E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0" name="文字方塊 49"/>
                <p:cNvSpPr txBox="1"/>
                <p:nvPr/>
              </p:nvSpPr>
              <p:spPr>
                <a:xfrm>
                  <a:off x="7029077" y="1769408"/>
                  <a:ext cx="2995894" cy="331601"/>
                </a:xfrm>
                <a:prstGeom prst="rect">
                  <a:avLst/>
                </a:prstGeom>
                <a:noFill/>
              </p:spPr>
              <p:txBody>
                <a:bodyPr wrap="square" rtlCol="0">
                  <a:spAutoFit/>
                </a:bodyPr>
                <a:lstStyle/>
                <a:p>
                  <a:pPr algn="ctr"/>
                  <a:r>
                    <a:rPr lang="zh-TW" altLang="en-US" b="1" dirty="0" smtClean="0">
                      <a:solidFill>
                        <a:srgbClr val="7030A0"/>
                      </a:solidFill>
                      <a:latin typeface="微軟正黑體" panose="020B0604030504040204" pitchFamily="34" charset="-120"/>
                      <a:ea typeface="微軟正黑體" panose="020B0604030504040204" pitchFamily="34" charset="-120"/>
                    </a:rPr>
                    <a:t>片段著色器 </a:t>
                  </a:r>
                  <a:r>
                    <a:rPr lang="en-US" altLang="zh-TW" b="1" dirty="0" smtClean="0">
                      <a:solidFill>
                        <a:srgbClr val="7030A0"/>
                      </a:solidFill>
                      <a:latin typeface="微軟正黑體" panose="020B0604030504040204" pitchFamily="34" charset="-120"/>
                      <a:ea typeface="微軟正黑體" panose="020B0604030504040204" pitchFamily="34" charset="-120"/>
                    </a:rPr>
                    <a:t>(Fragment</a:t>
                  </a:r>
                  <a:r>
                    <a:rPr lang="zh-TW" altLang="en-US" b="1" dirty="0" smtClean="0">
                      <a:solidFill>
                        <a:srgbClr val="7030A0"/>
                      </a:solidFill>
                      <a:latin typeface="微軟正黑體" panose="020B0604030504040204" pitchFamily="34" charset="-120"/>
                      <a:ea typeface="微軟正黑體" panose="020B0604030504040204" pitchFamily="34" charset="-120"/>
                    </a:rPr>
                    <a:t> </a:t>
                  </a:r>
                  <a:r>
                    <a:rPr lang="en-US" altLang="zh-TW" b="1" dirty="0" err="1" smtClean="0">
                      <a:solidFill>
                        <a:srgbClr val="7030A0"/>
                      </a:solidFill>
                      <a:latin typeface="微軟正黑體" panose="020B0604030504040204" pitchFamily="34" charset="-120"/>
                      <a:ea typeface="微軟正黑體" panose="020B0604030504040204" pitchFamily="34" charset="-120"/>
                    </a:rPr>
                    <a:t>Shader</a:t>
                  </a:r>
                  <a:r>
                    <a:rPr lang="en-US" altLang="zh-TW" b="1" dirty="0" smtClean="0">
                      <a:solidFill>
                        <a:srgbClr val="7030A0"/>
                      </a:solidFill>
                      <a:latin typeface="微軟正黑體" panose="020B0604030504040204" pitchFamily="34" charset="-120"/>
                      <a:ea typeface="微軟正黑體" panose="020B0604030504040204" pitchFamily="34" charset="-120"/>
                    </a:rPr>
                    <a:t>)</a:t>
                  </a:r>
                  <a:endParaRPr lang="zh-TW" altLang="en-US" b="1" dirty="0">
                    <a:solidFill>
                      <a:srgbClr val="7030A0"/>
                    </a:solidFill>
                    <a:latin typeface="微軟正黑體" panose="020B0604030504040204" pitchFamily="34" charset="-120"/>
                    <a:ea typeface="微軟正黑體" panose="020B0604030504040204" pitchFamily="34" charset="-120"/>
                  </a:endParaRPr>
                </a:p>
              </p:txBody>
            </p:sp>
          </p:grpSp>
          <p:sp>
            <p:nvSpPr>
              <p:cNvPr id="38" name="橢圓 37"/>
              <p:cNvSpPr/>
              <p:nvPr/>
            </p:nvSpPr>
            <p:spPr>
              <a:xfrm>
                <a:off x="5619244" y="5054796"/>
                <a:ext cx="441527" cy="84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latin typeface="微軟正黑體" panose="020B0604030504040204" pitchFamily="34" charset="-120"/>
                  <a:ea typeface="微軟正黑體" panose="020B0604030504040204" pitchFamily="34" charset="-120"/>
                </a:endParaRPr>
              </a:p>
            </p:txBody>
          </p:sp>
        </p:grpSp>
        <p:cxnSp>
          <p:nvCxnSpPr>
            <p:cNvPr id="35" name="直線單箭頭接點 34"/>
            <p:cNvCxnSpPr/>
            <p:nvPr/>
          </p:nvCxnSpPr>
          <p:spPr>
            <a:xfrm flipV="1">
              <a:off x="2151826" y="5890336"/>
              <a:ext cx="532311" cy="1"/>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151826" y="4552579"/>
              <a:ext cx="512608"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g9fec1acc8d_0_471"/>
          <p:cNvSpPr txBox="1">
            <a:spLocks noGrp="1"/>
          </p:cNvSpPr>
          <p:nvPr>
            <p:ph type="title"/>
          </p:nvPr>
        </p:nvSpPr>
        <p:spPr>
          <a:xfrm>
            <a:off x="889248" y="195486"/>
            <a:ext cx="48348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sz="4000" b="1">
              <a:solidFill>
                <a:srgbClr val="002060"/>
              </a:solidFill>
            </a:endParaRPr>
          </a:p>
        </p:txBody>
      </p:sp>
      <p:grpSp>
        <p:nvGrpSpPr>
          <p:cNvPr id="1154" name="Google Shape;1154;g9fec1acc8d_0_471"/>
          <p:cNvGrpSpPr/>
          <p:nvPr/>
        </p:nvGrpSpPr>
        <p:grpSpPr>
          <a:xfrm>
            <a:off x="0" y="0"/>
            <a:ext cx="791004" cy="791004"/>
            <a:chOff x="0" y="0"/>
            <a:chExt cx="791004" cy="791004"/>
          </a:xfrm>
        </p:grpSpPr>
        <p:sp>
          <p:nvSpPr>
            <p:cNvPr id="1155" name="Google Shape;1155;g9fec1acc8d_0_471"/>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6" name="Google Shape;1156;g9fec1acc8d_0_471"/>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7" name="Google Shape;1157;g9fec1acc8d_0_471"/>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8" name="Google Shape;1158;g9fec1acc8d_0_471"/>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59" name="Google Shape;1159;g9fec1acc8d_0_471"/>
          <p:cNvGrpSpPr/>
          <p:nvPr/>
        </p:nvGrpSpPr>
        <p:grpSpPr>
          <a:xfrm>
            <a:off x="8460432" y="4299942"/>
            <a:ext cx="500394" cy="640276"/>
            <a:chOff x="8460432" y="4299942"/>
            <a:chExt cx="500394" cy="640276"/>
          </a:xfrm>
        </p:grpSpPr>
        <p:sp>
          <p:nvSpPr>
            <p:cNvPr id="1160" name="Google Shape;1160;g9fec1acc8d_0_471"/>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61" name="Google Shape;1161;g9fec1acc8d_0_471"/>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62" name="Google Shape;1162;g9fec1acc8d_0_471"/>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63" name="Google Shape;1163;g9fec1acc8d_0_471"/>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
        <p:nvSpPr>
          <p:cNvPr id="1164" name="Google Shape;1164;g9fec1acc8d_0_471"/>
          <p:cNvSpPr/>
          <p:nvPr/>
        </p:nvSpPr>
        <p:spPr>
          <a:xfrm>
            <a:off x="971600" y="987575"/>
            <a:ext cx="5756700" cy="432000"/>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a:t>
            </a:r>
            <a:r>
              <a:rPr lang="en-US" sz="1800" b="1">
                <a:solidFill>
                  <a:srgbClr val="0070C0"/>
                </a:solidFill>
                <a:latin typeface="Microsoft JhengHei"/>
                <a:ea typeface="Microsoft JhengHei"/>
                <a:cs typeface="Microsoft JhengHei"/>
                <a:sym typeface="Microsoft JhengHei"/>
              </a:rPr>
              <a:t>用勾選框讓使用者能開關blending</a:t>
            </a:r>
            <a:endParaRPr sz="1800" b="1" i="0" u="none" strike="noStrike" cap="none">
              <a:solidFill>
                <a:srgbClr val="0070C0"/>
              </a:solidFill>
              <a:latin typeface="Microsoft JhengHei"/>
              <a:ea typeface="Microsoft JhengHei"/>
              <a:cs typeface="Microsoft JhengHei"/>
              <a:sym typeface="Microsoft JhengHei"/>
            </a:endParaRPr>
          </a:p>
        </p:txBody>
      </p:sp>
      <p:sp>
        <p:nvSpPr>
          <p:cNvPr id="1165" name="Google Shape;1165;g9fec1acc8d_0_471"/>
          <p:cNvSpPr txBox="1"/>
          <p:nvPr/>
        </p:nvSpPr>
        <p:spPr>
          <a:xfrm>
            <a:off x="467036" y="1602738"/>
            <a:ext cx="8061900" cy="21756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8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確認複選框是否被選取，若被選取，將</a:t>
            </a:r>
            <a:r>
              <a:rPr lang="en-US" sz="1800">
                <a:solidFill>
                  <a:schemeClr val="dk1"/>
                </a:solidFill>
                <a:latin typeface="Microsoft JhengHei"/>
                <a:ea typeface="Microsoft JhengHei"/>
                <a:cs typeface="Microsoft JhengHei"/>
                <a:sym typeface="Microsoft JhengHei"/>
              </a:rPr>
              <a:t>啟用blending</a:t>
            </a:r>
            <a:r>
              <a:rPr lang="en-US" sz="1800" b="0" i="0" u="none" strike="noStrike" cap="none">
                <a:solidFill>
                  <a:schemeClr val="dk1"/>
                </a:solidFill>
                <a:latin typeface="Microsoft JhengHei"/>
                <a:ea typeface="Microsoft JhengHei"/>
                <a:cs typeface="Microsoft JhengHei"/>
                <a:sym typeface="Microsoft JhengHei"/>
              </a:rPr>
              <a:t>。</a:t>
            </a:r>
            <a:endParaRPr sz="1800" b="0" i="0" u="none" strike="noStrike" cap="none">
              <a:solidFill>
                <a:schemeClr val="dk1"/>
              </a:solidFill>
              <a:latin typeface="Microsoft JhengHei"/>
              <a:ea typeface="Microsoft JhengHei"/>
              <a:cs typeface="Microsoft JhengHei"/>
              <a:sym typeface="Microsoft JhengHei"/>
            </a:endParaRPr>
          </a:p>
          <a:p>
            <a:pPr marL="114300" marR="0" lvl="0" indent="0" algn="l" rtl="0">
              <a:lnSpc>
                <a:spcPct val="8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8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8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Arial"/>
              <a:buChar char="•"/>
            </a:pPr>
            <a:endParaRPr sz="1800" b="0" i="0" u="none" strike="noStrike" cap="none">
              <a:solidFill>
                <a:schemeClr val="dk1"/>
              </a:solidFill>
              <a:latin typeface="Microsoft JhengHei"/>
              <a:ea typeface="Microsoft JhengHei"/>
              <a:cs typeface="Microsoft JhengHei"/>
              <a:sym typeface="Microsoft JhengHei"/>
            </a:endParaRPr>
          </a:p>
        </p:txBody>
      </p:sp>
      <p:grpSp>
        <p:nvGrpSpPr>
          <p:cNvPr id="4" name="群組 3"/>
          <p:cNvGrpSpPr/>
          <p:nvPr/>
        </p:nvGrpSpPr>
        <p:grpSpPr>
          <a:xfrm>
            <a:off x="971600" y="2102592"/>
            <a:ext cx="5286509" cy="447738"/>
            <a:chOff x="224275" y="2242800"/>
            <a:chExt cx="5286509" cy="447738"/>
          </a:xfrm>
        </p:grpSpPr>
        <p:sp>
          <p:nvSpPr>
            <p:cNvPr id="1166" name="Google Shape;1166;g9fec1acc8d_0_471"/>
            <p:cNvSpPr txBox="1"/>
            <p:nvPr/>
          </p:nvSpPr>
          <p:spPr>
            <a:xfrm>
              <a:off x="224275" y="2242800"/>
              <a:ext cx="5286509" cy="4320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dk1"/>
                  </a:solidFill>
                </a:rPr>
                <a:t>blend_enable</a:t>
              </a:r>
              <a:r>
                <a:rPr lang="en-US" dirty="0">
                  <a:solidFill>
                    <a:schemeClr val="dk1"/>
                  </a:solidFill>
                </a:rPr>
                <a:t>=</a:t>
              </a:r>
              <a:r>
                <a:rPr lang="en-US" dirty="0" err="1">
                  <a:solidFill>
                    <a:schemeClr val="dk1"/>
                  </a:solidFill>
                </a:rPr>
                <a:t>document.getElementById</a:t>
              </a:r>
              <a:r>
                <a:rPr lang="en-US" dirty="0">
                  <a:solidFill>
                    <a:schemeClr val="dk1"/>
                  </a:solidFill>
                </a:rPr>
                <a:t>('</a:t>
              </a:r>
              <a:r>
                <a:rPr lang="en-US" dirty="0" err="1">
                  <a:solidFill>
                    <a:schemeClr val="dk1"/>
                  </a:solidFill>
                </a:rPr>
                <a:t>BlendTest</a:t>
              </a:r>
              <a:r>
                <a:rPr lang="en-US" dirty="0">
                  <a:solidFill>
                    <a:schemeClr val="dk1"/>
                  </a:solidFill>
                </a:rPr>
                <a:t>').checked;     </a:t>
              </a:r>
              <a:endParaRPr dirty="0"/>
            </a:p>
          </p:txBody>
        </p:sp>
        <p:cxnSp>
          <p:nvCxnSpPr>
            <p:cNvPr id="3" name="直線接點 2"/>
            <p:cNvCxnSpPr/>
            <p:nvPr/>
          </p:nvCxnSpPr>
          <p:spPr>
            <a:xfrm>
              <a:off x="224275" y="2242800"/>
              <a:ext cx="0" cy="447738"/>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86"/>
          <p:cNvSpPr txBox="1">
            <a:spLocks noGrp="1"/>
          </p:cNvSpPr>
          <p:nvPr>
            <p:ph type="title"/>
          </p:nvPr>
        </p:nvSpPr>
        <p:spPr>
          <a:xfrm>
            <a:off x="889248" y="195486"/>
            <a:ext cx="4834896"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sz="4000" b="1">
              <a:solidFill>
                <a:srgbClr val="002060"/>
              </a:solidFill>
            </a:endParaRPr>
          </a:p>
        </p:txBody>
      </p:sp>
      <p:grpSp>
        <p:nvGrpSpPr>
          <p:cNvPr id="1172" name="Google Shape;1172;p86"/>
          <p:cNvGrpSpPr/>
          <p:nvPr/>
        </p:nvGrpSpPr>
        <p:grpSpPr>
          <a:xfrm>
            <a:off x="0" y="0"/>
            <a:ext cx="791072" cy="791072"/>
            <a:chOff x="0" y="0"/>
            <a:chExt cx="791072" cy="791072"/>
          </a:xfrm>
        </p:grpSpPr>
        <p:sp>
          <p:nvSpPr>
            <p:cNvPr id="1173" name="Google Shape;1173;p8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4" name="Google Shape;1174;p8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5" name="Google Shape;1175;p8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6" name="Google Shape;1176;p8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77" name="Google Shape;1177;p86"/>
          <p:cNvGrpSpPr/>
          <p:nvPr/>
        </p:nvGrpSpPr>
        <p:grpSpPr>
          <a:xfrm>
            <a:off x="8460432" y="4299942"/>
            <a:ext cx="500406" cy="640288"/>
            <a:chOff x="8460432" y="4299942"/>
            <a:chExt cx="500406" cy="640288"/>
          </a:xfrm>
        </p:grpSpPr>
        <p:sp>
          <p:nvSpPr>
            <p:cNvPr id="1178" name="Google Shape;1178;p8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79" name="Google Shape;1179;p8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80" name="Google Shape;1180;p8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81" name="Google Shape;1181;p8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
        <p:nvSpPr>
          <p:cNvPr id="1182" name="Google Shape;1182;p86"/>
          <p:cNvSpPr/>
          <p:nvPr/>
        </p:nvSpPr>
        <p:spPr>
          <a:xfrm>
            <a:off x="971600" y="987574"/>
            <a:ext cx="255188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（二）Blending步驟</a:t>
            </a:r>
            <a:endParaRPr sz="1800" b="1" i="0" u="none" strike="noStrike" cap="none">
              <a:solidFill>
                <a:srgbClr val="0070C0"/>
              </a:solidFill>
              <a:latin typeface="Microsoft JhengHei"/>
              <a:ea typeface="Microsoft JhengHei"/>
              <a:cs typeface="Microsoft JhengHei"/>
              <a:sym typeface="Microsoft JhengHei"/>
            </a:endParaRPr>
          </a:p>
        </p:txBody>
      </p:sp>
      <p:sp>
        <p:nvSpPr>
          <p:cNvPr id="1183" name="Google Shape;1183;p86"/>
          <p:cNvSpPr txBox="1"/>
          <p:nvPr/>
        </p:nvSpPr>
        <p:spPr>
          <a:xfrm>
            <a:off x="467025" y="1602743"/>
            <a:ext cx="8061900" cy="9690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80000"/>
              </a:lnSpc>
              <a:spcBef>
                <a:spcPts val="360"/>
              </a:spcBef>
              <a:spcAft>
                <a:spcPts val="0"/>
              </a:spcAft>
              <a:buClr>
                <a:schemeClr val="dk1"/>
              </a:buClr>
              <a:buSzPts val="1800"/>
              <a:buFont typeface="Arial"/>
              <a:buChar char="•"/>
            </a:pPr>
            <a:r>
              <a:rPr lang="en-US" sz="1800">
                <a:solidFill>
                  <a:schemeClr val="dk1"/>
                </a:solidFill>
                <a:latin typeface="Microsoft JhengHei"/>
                <a:ea typeface="Microsoft JhengHei"/>
                <a:cs typeface="Microsoft JhengHei"/>
                <a:sym typeface="Microsoft JhengHei"/>
              </a:rPr>
              <a:t>設定blend function</a:t>
            </a:r>
            <a:endParaRPr sz="1800">
              <a:solidFill>
                <a:schemeClr val="dk1"/>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Microsoft JhengHei"/>
              <a:buChar char="•"/>
            </a:pPr>
            <a:r>
              <a:rPr lang="en-US" sz="1800">
                <a:solidFill>
                  <a:schemeClr val="dk1"/>
                </a:solidFill>
                <a:latin typeface="Microsoft JhengHei"/>
                <a:ea typeface="Microsoft JhengHei"/>
                <a:cs typeface="Microsoft JhengHei"/>
                <a:sym typeface="Microsoft JhengHei"/>
              </a:rPr>
              <a:t>啟用blending</a:t>
            </a:r>
            <a:endParaRPr sz="1800">
              <a:solidFill>
                <a:schemeClr val="dk1"/>
              </a:solidFill>
              <a:latin typeface="Microsoft JhengHei"/>
              <a:ea typeface="Microsoft JhengHei"/>
              <a:cs typeface="Microsoft JhengHei"/>
              <a:sym typeface="Microsoft JhengHei"/>
            </a:endParaRPr>
          </a:p>
        </p:txBody>
      </p:sp>
      <p:sp>
        <p:nvSpPr>
          <p:cNvPr id="1185" name="Google Shape;1185;p86"/>
          <p:cNvSpPr txBox="1"/>
          <p:nvPr/>
        </p:nvSpPr>
        <p:spPr>
          <a:xfrm>
            <a:off x="395536" y="3244600"/>
            <a:ext cx="7590224" cy="1196100"/>
          </a:xfrm>
          <a:prstGeom prst="rect">
            <a:avLst/>
          </a:prstGeom>
          <a:noFill/>
          <a:ln>
            <a:noFill/>
          </a:ln>
        </p:spPr>
        <p:txBody>
          <a:bodyPr spcFirstLastPara="1" wrap="square" lIns="91425" tIns="91425" rIns="91425" bIns="91425" anchor="t" anchorCtr="0">
            <a:noAutofit/>
          </a:bodyPr>
          <a:lstStyle/>
          <a:p>
            <a:pPr marL="457200" lvl="0" indent="-342900">
              <a:lnSpc>
                <a:spcPct val="80000"/>
              </a:lnSpc>
              <a:spcBef>
                <a:spcPts val="360"/>
              </a:spcBef>
              <a:buClr>
                <a:schemeClr val="dk1"/>
              </a:buClr>
              <a:buSzPts val="1800"/>
              <a:buChar char="•"/>
            </a:pPr>
            <a:r>
              <a:rPr lang="en-US" sz="1600" dirty="0" err="1" smtClean="0">
                <a:solidFill>
                  <a:schemeClr val="dk1"/>
                </a:solidFill>
                <a:latin typeface="Microsoft JhengHei"/>
                <a:ea typeface="Microsoft JhengHei"/>
                <a:cs typeface="Microsoft JhengHei"/>
                <a:sym typeface="Microsoft JhengHei"/>
              </a:rPr>
              <a:t>這些參數定義了</a:t>
            </a:r>
            <a:r>
              <a:rPr lang="zh-TW" altLang="en-US" sz="1600" dirty="0">
                <a:solidFill>
                  <a:schemeClr val="dk1"/>
                </a:solidFill>
                <a:latin typeface="Microsoft JhengHei"/>
                <a:ea typeface="Microsoft JhengHei"/>
                <a:cs typeface="Microsoft JhengHei"/>
                <a:sym typeface="Microsoft JhengHei"/>
              </a:rPr>
              <a:t>「</a:t>
            </a:r>
            <a:r>
              <a:rPr lang="en-US" sz="1600" dirty="0" err="1" smtClean="0">
                <a:solidFill>
                  <a:schemeClr val="dk1"/>
                </a:solidFill>
                <a:latin typeface="Microsoft JhengHei"/>
                <a:ea typeface="Microsoft JhengHei"/>
                <a:cs typeface="Microsoft JhengHei"/>
                <a:sym typeface="Microsoft JhengHei"/>
              </a:rPr>
              <a:t>如何完成</a:t>
            </a:r>
            <a:r>
              <a:rPr lang="en-US" altLang="zh-TW" sz="1600" dirty="0" err="1" smtClean="0">
                <a:solidFill>
                  <a:schemeClr val="dk1"/>
                </a:solidFill>
                <a:latin typeface="Microsoft JhengHei"/>
                <a:ea typeface="Microsoft JhengHei"/>
                <a:cs typeface="Microsoft JhengHei"/>
                <a:sym typeface="Microsoft JhengHei"/>
              </a:rPr>
              <a:t>混合</a:t>
            </a:r>
            <a:r>
              <a:rPr lang="zh-TW" altLang="en-US" sz="1600" dirty="0" smtClean="0">
                <a:solidFill>
                  <a:schemeClr val="dk1"/>
                </a:solidFill>
                <a:latin typeface="Microsoft JhengHei"/>
                <a:ea typeface="Microsoft JhengHei"/>
                <a:cs typeface="Microsoft JhengHei"/>
                <a:sym typeface="Microsoft JhengHei"/>
              </a:rPr>
              <a:t>」</a:t>
            </a:r>
            <a:r>
              <a:rPr lang="en-US" sz="1600" dirty="0" smtClean="0">
                <a:solidFill>
                  <a:schemeClr val="dk1"/>
                </a:solidFill>
                <a:latin typeface="Microsoft JhengHei"/>
                <a:ea typeface="Microsoft JhengHei"/>
                <a:cs typeface="Microsoft JhengHei"/>
                <a:sym typeface="Microsoft JhengHei"/>
              </a:rPr>
              <a:t>。</a:t>
            </a:r>
          </a:p>
          <a:p>
            <a:pPr marL="457200" lvl="0" indent="-342900" algn="l" rtl="0">
              <a:lnSpc>
                <a:spcPct val="80000"/>
              </a:lnSpc>
              <a:spcBef>
                <a:spcPts val="360"/>
              </a:spcBef>
              <a:spcAft>
                <a:spcPts val="0"/>
              </a:spcAft>
              <a:buClr>
                <a:schemeClr val="dk1"/>
              </a:buClr>
              <a:buSzPts val="1800"/>
              <a:buChar char="•"/>
            </a:pPr>
            <a:r>
              <a:rPr lang="en-US" sz="1600" dirty="0" err="1" smtClean="0">
                <a:solidFill>
                  <a:schemeClr val="dk1"/>
                </a:solidFill>
                <a:latin typeface="Microsoft JhengHei"/>
                <a:ea typeface="Microsoft JhengHei"/>
                <a:cs typeface="Microsoft JhengHei"/>
                <a:sym typeface="Microsoft JhengHei"/>
              </a:rPr>
              <a:t>首先我們需要定義兩個術語</a:t>
            </a:r>
            <a:r>
              <a:rPr lang="en-US" sz="1600" dirty="0" smtClean="0">
                <a:solidFill>
                  <a:schemeClr val="dk1"/>
                </a:solidFill>
                <a:latin typeface="Microsoft JhengHei"/>
                <a:ea typeface="Microsoft JhengHei"/>
                <a:cs typeface="Microsoft JhengHei"/>
                <a:sym typeface="Microsoft JhengHei"/>
              </a:rPr>
              <a:t>：</a:t>
            </a:r>
          </a:p>
          <a:p>
            <a:pPr marL="114300" lvl="0" algn="l" rtl="0">
              <a:lnSpc>
                <a:spcPct val="80000"/>
              </a:lnSpc>
              <a:spcBef>
                <a:spcPts val="360"/>
              </a:spcBef>
              <a:spcAft>
                <a:spcPts val="0"/>
              </a:spcAft>
              <a:buClr>
                <a:schemeClr val="dk1"/>
              </a:buClr>
              <a:buSzPts val="1800"/>
            </a:pPr>
            <a:r>
              <a:rPr lang="en-US" altLang="zh-TW" sz="1600" dirty="0" smtClean="0">
                <a:solidFill>
                  <a:schemeClr val="dk1"/>
                </a:solidFill>
                <a:latin typeface="Microsoft JhengHei"/>
                <a:ea typeface="Microsoft JhengHei"/>
                <a:cs typeface="Microsoft JhengHei"/>
                <a:sym typeface="Microsoft JhengHei"/>
              </a:rPr>
              <a:t>1.</a:t>
            </a:r>
            <a:r>
              <a:rPr lang="en-US" sz="1600" dirty="0" smtClean="0">
                <a:solidFill>
                  <a:schemeClr val="dk1"/>
                </a:solidFill>
                <a:latin typeface="Microsoft JhengHei"/>
                <a:ea typeface="Microsoft JhengHei"/>
                <a:cs typeface="Microsoft JhengHei"/>
                <a:sym typeface="Microsoft JhengHei"/>
              </a:rPr>
              <a:t>源片段</a:t>
            </a:r>
            <a:r>
              <a:rPr lang="en-US" sz="1600" dirty="0">
                <a:solidFill>
                  <a:schemeClr val="dk1"/>
                </a:solidFill>
                <a:latin typeface="Microsoft JhengHei"/>
                <a:ea typeface="Microsoft JhengHei"/>
                <a:cs typeface="Microsoft JhengHei"/>
                <a:sym typeface="Microsoft JhengHei"/>
              </a:rPr>
              <a:t>（Source Fragment</a:t>
            </a:r>
            <a:r>
              <a:rPr lang="en-US" sz="1600" dirty="0" smtClean="0">
                <a:solidFill>
                  <a:schemeClr val="dk1"/>
                </a:solidFill>
                <a:latin typeface="Microsoft JhengHei"/>
                <a:ea typeface="Microsoft JhengHei"/>
                <a:cs typeface="Microsoft JhengHei"/>
                <a:sym typeface="Microsoft JhengHei"/>
              </a:rPr>
              <a:t>）</a:t>
            </a:r>
          </a:p>
          <a:p>
            <a:pPr marL="114300" lvl="0" algn="l" rtl="0">
              <a:lnSpc>
                <a:spcPct val="80000"/>
              </a:lnSpc>
              <a:spcBef>
                <a:spcPts val="360"/>
              </a:spcBef>
              <a:spcAft>
                <a:spcPts val="0"/>
              </a:spcAft>
              <a:buClr>
                <a:schemeClr val="dk1"/>
              </a:buClr>
              <a:buSzPts val="1800"/>
            </a:pPr>
            <a:r>
              <a:rPr lang="en-US" altLang="zh-TW" sz="1600" dirty="0" smtClean="0">
                <a:solidFill>
                  <a:schemeClr val="dk1"/>
                </a:solidFill>
                <a:latin typeface="Microsoft JhengHei"/>
                <a:ea typeface="Microsoft JhengHei"/>
                <a:cs typeface="Microsoft JhengHei"/>
                <a:sym typeface="Microsoft JhengHei"/>
              </a:rPr>
              <a:t>2.</a:t>
            </a:r>
            <a:r>
              <a:rPr lang="en-US" sz="1600" dirty="0" smtClean="0">
                <a:solidFill>
                  <a:schemeClr val="dk1"/>
                </a:solidFill>
                <a:latin typeface="Microsoft JhengHei"/>
                <a:ea typeface="Microsoft JhengHei"/>
                <a:cs typeface="Microsoft JhengHei"/>
                <a:sym typeface="Microsoft JhengHei"/>
              </a:rPr>
              <a:t>目標片段</a:t>
            </a:r>
            <a:r>
              <a:rPr lang="en-US" sz="1600" dirty="0">
                <a:solidFill>
                  <a:schemeClr val="dk1"/>
                </a:solidFill>
                <a:latin typeface="Microsoft JhengHei"/>
                <a:ea typeface="Microsoft JhengHei"/>
                <a:cs typeface="Microsoft JhengHei"/>
                <a:sym typeface="Microsoft JhengHei"/>
              </a:rPr>
              <a:t>（Destination Fragment</a:t>
            </a:r>
            <a:r>
              <a:rPr lang="en-US" sz="1600" dirty="0" smtClean="0">
                <a:solidFill>
                  <a:schemeClr val="dk1"/>
                </a:solidFill>
                <a:latin typeface="Microsoft JhengHei"/>
                <a:ea typeface="Microsoft JhengHei"/>
                <a:cs typeface="Microsoft JhengHei"/>
                <a:sym typeface="Microsoft JhengHei"/>
              </a:rPr>
              <a:t>）</a:t>
            </a:r>
          </a:p>
          <a:p>
            <a:pPr marL="114300" lvl="0" algn="l" rtl="0">
              <a:lnSpc>
                <a:spcPct val="80000"/>
              </a:lnSpc>
              <a:spcBef>
                <a:spcPts val="360"/>
              </a:spcBef>
              <a:spcAft>
                <a:spcPts val="0"/>
              </a:spcAft>
              <a:buClr>
                <a:schemeClr val="dk1"/>
              </a:buClr>
              <a:buSzPts val="1800"/>
            </a:pPr>
            <a:r>
              <a:rPr lang="en-US" sz="1600" dirty="0" err="1" smtClean="0">
                <a:solidFill>
                  <a:schemeClr val="dk1"/>
                </a:solidFill>
                <a:latin typeface="Microsoft JhengHei"/>
                <a:ea typeface="Microsoft JhengHei"/>
                <a:cs typeface="Microsoft JhengHei"/>
                <a:sym typeface="Microsoft JhengHei"/>
              </a:rPr>
              <a:t>其中源片段是正在繪製的片段</a:t>
            </a:r>
            <a:r>
              <a:rPr lang="en-US" sz="1600" dirty="0" err="1">
                <a:solidFill>
                  <a:schemeClr val="dk1"/>
                </a:solidFill>
                <a:latin typeface="Microsoft JhengHei"/>
                <a:ea typeface="Microsoft JhengHei"/>
                <a:cs typeface="Microsoft JhengHei"/>
                <a:sym typeface="Microsoft JhengHei"/>
              </a:rPr>
              <a:t>，而目標片段是已經存在Frame</a:t>
            </a:r>
            <a:r>
              <a:rPr lang="en-US" sz="1600" dirty="0">
                <a:solidFill>
                  <a:schemeClr val="dk1"/>
                </a:solidFill>
                <a:latin typeface="Microsoft JhengHei"/>
                <a:ea typeface="Microsoft JhengHei"/>
                <a:cs typeface="Microsoft JhengHei"/>
                <a:sym typeface="Microsoft JhengHei"/>
              </a:rPr>
              <a:t> </a:t>
            </a:r>
            <a:r>
              <a:rPr lang="en-US" sz="1600" dirty="0" err="1">
                <a:solidFill>
                  <a:schemeClr val="dk1"/>
                </a:solidFill>
                <a:latin typeface="Microsoft JhengHei"/>
                <a:ea typeface="Microsoft JhengHei"/>
                <a:cs typeface="Microsoft JhengHei"/>
                <a:sym typeface="Microsoft JhengHei"/>
              </a:rPr>
              <a:t>Buffer</a:t>
            </a:r>
            <a:r>
              <a:rPr lang="en-US" sz="1600" dirty="0" err="1" smtClean="0">
                <a:solidFill>
                  <a:schemeClr val="dk1"/>
                </a:solidFill>
                <a:latin typeface="Microsoft JhengHei"/>
                <a:ea typeface="Microsoft JhengHei"/>
                <a:cs typeface="Microsoft JhengHei"/>
                <a:sym typeface="Microsoft JhengHei"/>
              </a:rPr>
              <a:t>之中的</a:t>
            </a:r>
            <a:endParaRPr sz="1600" dirty="0">
              <a:solidFill>
                <a:schemeClr val="dk1"/>
              </a:solidFill>
              <a:latin typeface="Microsoft JhengHei"/>
              <a:ea typeface="Microsoft JhengHei"/>
              <a:cs typeface="Microsoft JhengHei"/>
              <a:sym typeface="Microsoft JhengHei"/>
            </a:endParaRPr>
          </a:p>
        </p:txBody>
      </p:sp>
      <p:grpSp>
        <p:nvGrpSpPr>
          <p:cNvPr id="4" name="群組 3"/>
          <p:cNvGrpSpPr/>
          <p:nvPr/>
        </p:nvGrpSpPr>
        <p:grpSpPr>
          <a:xfrm>
            <a:off x="971600" y="2339811"/>
            <a:ext cx="5255456" cy="627090"/>
            <a:chOff x="395536" y="2664750"/>
            <a:chExt cx="5255456" cy="627090"/>
          </a:xfrm>
        </p:grpSpPr>
        <p:sp>
          <p:nvSpPr>
            <p:cNvPr id="1184" name="Google Shape;1184;p86"/>
            <p:cNvSpPr txBox="1"/>
            <p:nvPr/>
          </p:nvSpPr>
          <p:spPr>
            <a:xfrm>
              <a:off x="403700" y="2664750"/>
              <a:ext cx="5247292" cy="62709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gl.blendFunc</a:t>
              </a:r>
              <a:r>
                <a:rPr lang="en-US" dirty="0" smtClean="0"/>
                <a:t>(</a:t>
              </a:r>
              <a:r>
                <a:rPr lang="en-US" dirty="0" err="1" smtClean="0"/>
                <a:t>gl.SRC_ALPHA</a:t>
              </a:r>
              <a:r>
                <a:rPr lang="en-US" dirty="0"/>
                <a:t>, </a:t>
              </a:r>
              <a:r>
                <a:rPr lang="en-US" dirty="0" err="1"/>
                <a:t>gl.ONE_MINUS_SRC_ALPHA</a:t>
              </a:r>
              <a:r>
                <a:rPr lang="en-US" dirty="0"/>
                <a:t>);   </a:t>
              </a:r>
              <a:endParaRPr dirty="0"/>
            </a:p>
            <a:p>
              <a:pPr marL="0" lvl="0" indent="0" algn="l" rtl="0">
                <a:spcBef>
                  <a:spcPts val="0"/>
                </a:spcBef>
                <a:spcAft>
                  <a:spcPts val="0"/>
                </a:spcAft>
                <a:buNone/>
              </a:pPr>
              <a:r>
                <a:rPr lang="en-US" dirty="0"/>
                <a:t>if(</a:t>
              </a:r>
              <a:r>
                <a:rPr lang="en-US" dirty="0" err="1"/>
                <a:t>blend_enable</a:t>
              </a:r>
              <a:r>
                <a:rPr lang="en-US" dirty="0"/>
                <a:t>)</a:t>
              </a:r>
              <a:r>
                <a:rPr lang="en-US" dirty="0" err="1"/>
                <a:t>gl.enable</a:t>
              </a:r>
              <a:r>
                <a:rPr lang="en-US" dirty="0"/>
                <a:t>(</a:t>
              </a:r>
              <a:r>
                <a:rPr lang="en-US" dirty="0" err="1"/>
                <a:t>gl.BLEND</a:t>
              </a:r>
              <a:r>
                <a:rPr lang="en-US" dirty="0"/>
                <a:t>);</a:t>
              </a:r>
              <a:endParaRPr dirty="0"/>
            </a:p>
          </p:txBody>
        </p:sp>
        <p:cxnSp>
          <p:nvCxnSpPr>
            <p:cNvPr id="3" name="直線接點 2"/>
            <p:cNvCxnSpPr/>
            <p:nvPr/>
          </p:nvCxnSpPr>
          <p:spPr>
            <a:xfrm>
              <a:off x="395536" y="2664750"/>
              <a:ext cx="0" cy="62709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87"/>
          <p:cNvSpPr txBox="1">
            <a:spLocks noGrp="1"/>
          </p:cNvSpPr>
          <p:nvPr>
            <p:ph type="title"/>
          </p:nvPr>
        </p:nvSpPr>
        <p:spPr>
          <a:xfrm>
            <a:off x="889248" y="195486"/>
            <a:ext cx="4834896"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sz="4000" b="1">
              <a:solidFill>
                <a:srgbClr val="002060"/>
              </a:solidFill>
            </a:endParaRPr>
          </a:p>
        </p:txBody>
      </p:sp>
      <p:grpSp>
        <p:nvGrpSpPr>
          <p:cNvPr id="1191" name="Google Shape;1191;p87"/>
          <p:cNvGrpSpPr/>
          <p:nvPr/>
        </p:nvGrpSpPr>
        <p:grpSpPr>
          <a:xfrm>
            <a:off x="0" y="0"/>
            <a:ext cx="791072" cy="791072"/>
            <a:chOff x="0" y="0"/>
            <a:chExt cx="791072" cy="791072"/>
          </a:xfrm>
        </p:grpSpPr>
        <p:sp>
          <p:nvSpPr>
            <p:cNvPr id="1192" name="Google Shape;1192;p8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3" name="Google Shape;1193;p8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4" name="Google Shape;1194;p8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5" name="Google Shape;1195;p8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96" name="Google Shape;1196;p87"/>
          <p:cNvGrpSpPr/>
          <p:nvPr/>
        </p:nvGrpSpPr>
        <p:grpSpPr>
          <a:xfrm>
            <a:off x="8460432" y="4299942"/>
            <a:ext cx="500406" cy="640288"/>
            <a:chOff x="8460432" y="4299942"/>
            <a:chExt cx="500406" cy="640288"/>
          </a:xfrm>
        </p:grpSpPr>
        <p:sp>
          <p:nvSpPr>
            <p:cNvPr id="1197" name="Google Shape;1197;p8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98" name="Google Shape;1198;p8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99" name="Google Shape;1199;p8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00" name="Google Shape;1200;p8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
        <p:nvSpPr>
          <p:cNvPr id="1201" name="Google Shape;1201;p87"/>
          <p:cNvSpPr/>
          <p:nvPr/>
        </p:nvSpPr>
        <p:spPr>
          <a:xfrm>
            <a:off x="971600" y="987574"/>
            <a:ext cx="255188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（二）Blending步驟</a:t>
            </a:r>
            <a:endParaRPr sz="1800" b="1" i="0" u="none" strike="noStrike" cap="none">
              <a:solidFill>
                <a:srgbClr val="0070C0"/>
              </a:solidFill>
              <a:latin typeface="Microsoft JhengHei"/>
              <a:ea typeface="Microsoft JhengHei"/>
              <a:cs typeface="Microsoft JhengHei"/>
              <a:sym typeface="Microsoft JhengHei"/>
            </a:endParaRPr>
          </a:p>
        </p:txBody>
      </p:sp>
      <p:sp>
        <p:nvSpPr>
          <p:cNvPr id="1202" name="Google Shape;1202;p87"/>
          <p:cNvSpPr txBox="1"/>
          <p:nvPr/>
        </p:nvSpPr>
        <p:spPr>
          <a:xfrm>
            <a:off x="146304" y="1545663"/>
            <a:ext cx="8919882" cy="329190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假設WebGL試圖計算一個片段的顏色，這個片段有一個既存的目標片段和一個即將被加入的源片段，目標片段的RGBA值為</a:t>
            </a:r>
            <a:r>
              <a:rPr lang="en-US" sz="1800" b="0" i="0" u="none" strike="noStrike" cap="none" dirty="0">
                <a:solidFill>
                  <a:schemeClr val="dk1"/>
                </a:solidFill>
                <a:latin typeface="Microsoft JhengHei"/>
                <a:ea typeface="Microsoft JhengHei"/>
                <a:cs typeface="Microsoft JhengHei"/>
                <a:sym typeface="Microsoft JhengHei"/>
              </a:rPr>
              <a:t>(</a:t>
            </a:r>
            <a:r>
              <a:rPr lang="en-US" sz="1800" b="0" i="0" u="none" strike="noStrike" cap="none" dirty="0" err="1">
                <a:solidFill>
                  <a:schemeClr val="dk1"/>
                </a:solidFill>
                <a:latin typeface="Cambria Math"/>
                <a:ea typeface="Cambria Math"/>
                <a:cs typeface="Cambria Math"/>
                <a:sym typeface="Cambria Math"/>
              </a:rPr>
              <a:t>R</a:t>
            </a:r>
            <a:r>
              <a:rPr lang="en-US" sz="1800" b="0" i="0" u="none" strike="noStrike" cap="none" baseline="-25000" dirty="0" err="1">
                <a:solidFill>
                  <a:schemeClr val="dk1"/>
                </a:solidFill>
                <a:latin typeface="Cambria Math"/>
                <a:ea typeface="Cambria Math"/>
                <a:cs typeface="Cambria Math"/>
                <a:sym typeface="Cambria Math"/>
              </a:rPr>
              <a:t>d</a:t>
            </a:r>
            <a:r>
              <a:rPr lang="en-US" sz="1800" b="0" i="0" u="none" strike="noStrike" cap="none" dirty="0" err="1">
                <a:solidFill>
                  <a:schemeClr val="dk1"/>
                </a:solidFill>
                <a:latin typeface="Cambria Math"/>
                <a:ea typeface="Cambria Math"/>
                <a:cs typeface="Cambria Math"/>
                <a:sym typeface="Cambria Math"/>
              </a:rPr>
              <a:t>,G</a:t>
            </a:r>
            <a:r>
              <a:rPr lang="en-US" sz="1800" b="0" i="0" u="none" strike="noStrike" cap="none" baseline="-25000" dirty="0" err="1">
                <a:solidFill>
                  <a:schemeClr val="dk1"/>
                </a:solidFill>
                <a:latin typeface="Cambria Math"/>
                <a:ea typeface="Cambria Math"/>
                <a:cs typeface="Cambria Math"/>
                <a:sym typeface="Cambria Math"/>
              </a:rPr>
              <a:t>d</a:t>
            </a:r>
            <a:r>
              <a:rPr lang="en-US" sz="1800" b="0" i="0" u="none" strike="noStrike" cap="none" dirty="0" err="1">
                <a:solidFill>
                  <a:schemeClr val="dk1"/>
                </a:solidFill>
                <a:latin typeface="Cambria Math"/>
                <a:ea typeface="Cambria Math"/>
                <a:cs typeface="Cambria Math"/>
                <a:sym typeface="Cambria Math"/>
              </a:rPr>
              <a:t>,B</a:t>
            </a:r>
            <a:r>
              <a:rPr lang="en-US" sz="1800" b="0" i="0" u="none" strike="noStrike" cap="none" baseline="-25000" dirty="0" err="1">
                <a:solidFill>
                  <a:schemeClr val="dk1"/>
                </a:solidFill>
                <a:latin typeface="Cambria Math"/>
                <a:ea typeface="Cambria Math"/>
                <a:cs typeface="Cambria Math"/>
                <a:sym typeface="Cambria Math"/>
              </a:rPr>
              <a:t>d</a:t>
            </a:r>
            <a:r>
              <a:rPr lang="en-US" sz="1800" b="0" i="0" u="none" strike="noStrike" cap="none" dirty="0" err="1">
                <a:solidFill>
                  <a:schemeClr val="dk1"/>
                </a:solidFill>
                <a:latin typeface="Cambria Math"/>
                <a:ea typeface="Cambria Math"/>
                <a:cs typeface="Cambria Math"/>
                <a:sym typeface="Cambria Math"/>
              </a:rPr>
              <a:t>,A</a:t>
            </a:r>
            <a:r>
              <a:rPr lang="en-US" sz="1800" b="0" i="0" u="none" strike="noStrike" cap="none" baseline="-25000" dirty="0" err="1">
                <a:solidFill>
                  <a:schemeClr val="dk1"/>
                </a:solidFill>
                <a:latin typeface="Cambria Math"/>
                <a:ea typeface="Cambria Math"/>
                <a:cs typeface="Cambria Math"/>
                <a:sym typeface="Cambria Math"/>
              </a:rPr>
              <a:t>d</a:t>
            </a:r>
            <a:r>
              <a:rPr lang="en-US" sz="1800" b="0" i="0" u="none" strike="noStrike" cap="none" dirty="0">
                <a:solidFill>
                  <a:schemeClr val="dk1"/>
                </a:solidFill>
                <a:latin typeface="Microsoft JhengHei"/>
                <a:ea typeface="Microsoft JhengHei"/>
                <a:cs typeface="Microsoft JhengHei"/>
                <a:sym typeface="Microsoft JhengHei"/>
              </a:rPr>
              <a:t>)，</a:t>
            </a:r>
            <a:r>
              <a:rPr lang="en-US" sz="1800" b="0" i="0" u="none" strike="noStrike" cap="none" dirty="0" err="1">
                <a:solidFill>
                  <a:schemeClr val="dk1"/>
                </a:solidFill>
                <a:latin typeface="Microsoft JhengHei"/>
                <a:ea typeface="Microsoft JhengHei"/>
                <a:cs typeface="Microsoft JhengHei"/>
                <a:sym typeface="Microsoft JhengHei"/>
              </a:rPr>
              <a:t>源片段的值為</a:t>
            </a:r>
            <a:r>
              <a:rPr lang="en-US" sz="1800" b="0" i="0" u="none" strike="noStrike" cap="none" dirty="0">
                <a:solidFill>
                  <a:schemeClr val="dk1"/>
                </a:solidFill>
                <a:latin typeface="Microsoft JhengHei"/>
                <a:ea typeface="Microsoft JhengHei"/>
                <a:cs typeface="Microsoft JhengHei"/>
                <a:sym typeface="Microsoft JhengHei"/>
              </a:rPr>
              <a:t>(</a:t>
            </a:r>
            <a:r>
              <a:rPr lang="en-US" sz="1800" b="0" i="0" u="none" strike="noStrike" cap="none" dirty="0" err="1">
                <a:solidFill>
                  <a:schemeClr val="dk1"/>
                </a:solidFill>
                <a:latin typeface="Cambria Math"/>
                <a:ea typeface="Cambria Math"/>
                <a:cs typeface="Cambria Math"/>
                <a:sym typeface="Cambria Math"/>
              </a:rPr>
              <a:t>R</a:t>
            </a:r>
            <a:r>
              <a:rPr lang="en-US" sz="1800" b="0" i="0" u="none" strike="noStrike" cap="none" baseline="-25000" dirty="0" err="1">
                <a:solidFill>
                  <a:schemeClr val="dk1"/>
                </a:solidFill>
                <a:latin typeface="Cambria Math"/>
                <a:ea typeface="Cambria Math"/>
                <a:cs typeface="Cambria Math"/>
                <a:sym typeface="Cambria Math"/>
              </a:rPr>
              <a:t>s</a:t>
            </a:r>
            <a:r>
              <a:rPr lang="en-US" sz="1800" b="0" i="0" u="none" strike="noStrike" cap="none" dirty="0" err="1">
                <a:solidFill>
                  <a:schemeClr val="dk1"/>
                </a:solidFill>
                <a:latin typeface="Cambria Math"/>
                <a:ea typeface="Cambria Math"/>
                <a:cs typeface="Cambria Math"/>
                <a:sym typeface="Cambria Math"/>
              </a:rPr>
              <a:t>,G</a:t>
            </a:r>
            <a:r>
              <a:rPr lang="en-US" sz="1800" b="0" i="0" u="none" strike="noStrike" cap="none" baseline="-25000" dirty="0" err="1">
                <a:solidFill>
                  <a:schemeClr val="dk1"/>
                </a:solidFill>
                <a:latin typeface="Cambria Math"/>
                <a:ea typeface="Cambria Math"/>
                <a:cs typeface="Cambria Math"/>
                <a:sym typeface="Cambria Math"/>
              </a:rPr>
              <a:t>s</a:t>
            </a:r>
            <a:r>
              <a:rPr lang="en-US" sz="1800" b="0" i="0" u="none" strike="noStrike" cap="none" dirty="0" err="1">
                <a:solidFill>
                  <a:schemeClr val="dk1"/>
                </a:solidFill>
                <a:latin typeface="Cambria Math"/>
                <a:ea typeface="Cambria Math"/>
                <a:cs typeface="Cambria Math"/>
                <a:sym typeface="Cambria Math"/>
              </a:rPr>
              <a:t>,B</a:t>
            </a:r>
            <a:r>
              <a:rPr lang="en-US" sz="1800" b="0" i="0" u="none" strike="noStrike" cap="none" baseline="-25000" dirty="0" err="1">
                <a:solidFill>
                  <a:schemeClr val="dk1"/>
                </a:solidFill>
                <a:latin typeface="Cambria Math"/>
                <a:ea typeface="Cambria Math"/>
                <a:cs typeface="Cambria Math"/>
                <a:sym typeface="Cambria Math"/>
              </a:rPr>
              <a:t>s</a:t>
            </a:r>
            <a:r>
              <a:rPr lang="en-US" sz="1800" b="0" i="0" u="none" strike="noStrike" cap="none" dirty="0" err="1">
                <a:solidFill>
                  <a:schemeClr val="dk1"/>
                </a:solidFill>
                <a:latin typeface="Cambria Math"/>
                <a:ea typeface="Cambria Math"/>
                <a:cs typeface="Cambria Math"/>
                <a:sym typeface="Cambria Math"/>
              </a:rPr>
              <a:t>,A</a:t>
            </a:r>
            <a:r>
              <a:rPr lang="en-US" sz="1800" b="0" i="0" u="none" strike="noStrike" cap="none" baseline="-25000" dirty="0" err="1">
                <a:solidFill>
                  <a:schemeClr val="dk1"/>
                </a:solidFill>
                <a:latin typeface="Cambria Math"/>
                <a:ea typeface="Cambria Math"/>
                <a:cs typeface="Cambria Math"/>
                <a:sym typeface="Cambria Math"/>
              </a:rPr>
              <a:t>s</a:t>
            </a:r>
            <a:r>
              <a:rPr lang="en-US" sz="1800" b="0" i="0" u="none" strike="noStrike" cap="none" dirty="0">
                <a:solidFill>
                  <a:schemeClr val="dk1"/>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另假設RGBA的Source</a:t>
            </a:r>
            <a:r>
              <a:rPr lang="en-US" sz="1800" b="0" i="0" u="none" strike="noStrike" cap="none" dirty="0">
                <a:solidFill>
                  <a:schemeClr val="dk1"/>
                </a:solidFill>
                <a:latin typeface="Microsoft JhengHei"/>
                <a:ea typeface="Microsoft JhengHei"/>
                <a:cs typeface="Microsoft JhengHei"/>
                <a:sym typeface="Microsoft JhengHei"/>
              </a:rPr>
              <a:t> </a:t>
            </a:r>
            <a:r>
              <a:rPr lang="en-US" sz="1800" b="0" i="0" u="none" strike="noStrike" cap="none" dirty="0" err="1">
                <a:solidFill>
                  <a:schemeClr val="dk1"/>
                </a:solidFill>
                <a:latin typeface="Microsoft JhengHei"/>
                <a:ea typeface="Microsoft JhengHei"/>
                <a:cs typeface="Microsoft JhengHei"/>
                <a:sym typeface="Microsoft JhengHei"/>
              </a:rPr>
              <a:t>Factor是</a:t>
            </a:r>
            <a:r>
              <a:rPr lang="en-US" sz="1800" b="0" i="0" u="none" strike="noStrike" cap="none" dirty="0">
                <a:solidFill>
                  <a:schemeClr val="dk1"/>
                </a:solidFill>
                <a:latin typeface="Cambria Math"/>
                <a:ea typeface="Cambria Math"/>
                <a:cs typeface="Cambria Math"/>
                <a:sym typeface="Cambria Math"/>
              </a:rPr>
              <a:t>(</a:t>
            </a:r>
            <a:r>
              <a:rPr lang="en-US" sz="1800" b="0" i="0" u="none" strike="noStrike" cap="none" dirty="0" err="1">
                <a:solidFill>
                  <a:schemeClr val="dk1"/>
                </a:solidFill>
                <a:latin typeface="Cambria Math"/>
                <a:ea typeface="Cambria Math"/>
                <a:cs typeface="Cambria Math"/>
                <a:sym typeface="Cambria Math"/>
              </a:rPr>
              <a:t>S</a:t>
            </a:r>
            <a:r>
              <a:rPr lang="en-US" sz="1800" b="0" i="0" u="none" strike="noStrike" cap="none" baseline="-25000" dirty="0" err="1">
                <a:solidFill>
                  <a:schemeClr val="dk1"/>
                </a:solidFill>
                <a:latin typeface="Cambria Math"/>
                <a:ea typeface="Cambria Math"/>
                <a:cs typeface="Cambria Math"/>
                <a:sym typeface="Cambria Math"/>
              </a:rPr>
              <a:t>r</a:t>
            </a:r>
            <a:r>
              <a:rPr lang="en-US" sz="1800" b="0" i="0" u="none" strike="noStrike" cap="none" dirty="0" err="1">
                <a:solidFill>
                  <a:schemeClr val="dk1"/>
                </a:solidFill>
                <a:latin typeface="Cambria Math"/>
                <a:ea typeface="Cambria Math"/>
                <a:cs typeface="Cambria Math"/>
                <a:sym typeface="Cambria Math"/>
              </a:rPr>
              <a:t>,S</a:t>
            </a:r>
            <a:r>
              <a:rPr lang="en-US" sz="1800" b="0" i="0" u="none" strike="noStrike" cap="none" baseline="-25000" dirty="0" err="1">
                <a:solidFill>
                  <a:schemeClr val="dk1"/>
                </a:solidFill>
                <a:latin typeface="Cambria Math"/>
                <a:ea typeface="Cambria Math"/>
                <a:cs typeface="Cambria Math"/>
                <a:sym typeface="Cambria Math"/>
              </a:rPr>
              <a:t>g</a:t>
            </a:r>
            <a:r>
              <a:rPr lang="en-US" sz="1800" b="0" i="0" u="none" strike="noStrike" cap="none" dirty="0" err="1">
                <a:solidFill>
                  <a:schemeClr val="dk1"/>
                </a:solidFill>
                <a:latin typeface="Cambria Math"/>
                <a:ea typeface="Cambria Math"/>
                <a:cs typeface="Cambria Math"/>
                <a:sym typeface="Cambria Math"/>
              </a:rPr>
              <a:t>,S</a:t>
            </a:r>
            <a:r>
              <a:rPr lang="en-US" sz="1800" b="0" i="0" u="none" strike="noStrike" cap="none" baseline="-25000" dirty="0" err="1">
                <a:solidFill>
                  <a:schemeClr val="dk1"/>
                </a:solidFill>
                <a:latin typeface="Cambria Math"/>
                <a:ea typeface="Cambria Math"/>
                <a:cs typeface="Cambria Math"/>
                <a:sym typeface="Cambria Math"/>
              </a:rPr>
              <a:t>b</a:t>
            </a:r>
            <a:r>
              <a:rPr lang="en-US" sz="1800" b="0" i="0" u="none" strike="noStrike" cap="none" dirty="0" err="1">
                <a:solidFill>
                  <a:schemeClr val="dk1"/>
                </a:solidFill>
                <a:latin typeface="Cambria Math"/>
                <a:ea typeface="Cambria Math"/>
                <a:cs typeface="Cambria Math"/>
                <a:sym typeface="Cambria Math"/>
              </a:rPr>
              <a:t>,S</a:t>
            </a:r>
            <a:r>
              <a:rPr lang="en-US" sz="1800" b="0" i="0" u="none" strike="noStrike" cap="none" baseline="-25000" dirty="0" err="1">
                <a:solidFill>
                  <a:schemeClr val="dk1"/>
                </a:solidFill>
                <a:latin typeface="Cambria Math"/>
                <a:ea typeface="Cambria Math"/>
                <a:cs typeface="Cambria Math"/>
                <a:sym typeface="Cambria Math"/>
              </a:rPr>
              <a:t>a</a:t>
            </a:r>
            <a:r>
              <a:rPr lang="en-US" sz="1800" b="0" i="0" u="none" strike="noStrike" cap="none" dirty="0">
                <a:solidFill>
                  <a:schemeClr val="dk1"/>
                </a:solidFill>
                <a:latin typeface="Cambria Math"/>
                <a:ea typeface="Cambria Math"/>
                <a:cs typeface="Cambria Math"/>
                <a:sym typeface="Cambria Math"/>
              </a:rPr>
              <a:t>)</a:t>
            </a:r>
            <a:r>
              <a:rPr lang="en-US" sz="1800" b="0" i="0" u="none" strike="noStrike" cap="none" dirty="0">
                <a:solidFill>
                  <a:schemeClr val="dk1"/>
                </a:solidFill>
                <a:latin typeface="Microsoft JhengHei"/>
                <a:ea typeface="Microsoft JhengHei"/>
                <a:cs typeface="Microsoft JhengHei"/>
                <a:sym typeface="Microsoft JhengHei"/>
              </a:rPr>
              <a:t>，Destination </a:t>
            </a:r>
            <a:r>
              <a:rPr lang="en-US" sz="1800" b="0" i="0" u="none" strike="noStrike" cap="none" dirty="0" err="1">
                <a:solidFill>
                  <a:schemeClr val="dk1"/>
                </a:solidFill>
                <a:latin typeface="Microsoft JhengHei"/>
                <a:ea typeface="Microsoft JhengHei"/>
                <a:cs typeface="Microsoft JhengHei"/>
                <a:sym typeface="Microsoft JhengHei"/>
              </a:rPr>
              <a:t>Factor是</a:t>
            </a:r>
            <a:r>
              <a:rPr lang="en-US" sz="1800" b="0" i="0" u="none" strike="noStrike" cap="none" dirty="0">
                <a:solidFill>
                  <a:schemeClr val="dk1"/>
                </a:solidFill>
                <a:latin typeface="Cambria Math"/>
                <a:ea typeface="Cambria Math"/>
                <a:cs typeface="Cambria Math"/>
                <a:sym typeface="Cambria Math"/>
              </a:rPr>
              <a:t>(</a:t>
            </a:r>
            <a:r>
              <a:rPr lang="en-US" sz="1800" b="0" i="0" u="none" strike="noStrike" cap="none" dirty="0" err="1">
                <a:solidFill>
                  <a:schemeClr val="dk1"/>
                </a:solidFill>
                <a:latin typeface="Cambria Math"/>
                <a:ea typeface="Cambria Math"/>
                <a:cs typeface="Cambria Math"/>
                <a:sym typeface="Cambria Math"/>
              </a:rPr>
              <a:t>D</a:t>
            </a:r>
            <a:r>
              <a:rPr lang="en-US" sz="1800" b="0" i="0" u="none" strike="noStrike" cap="none" baseline="-25000" dirty="0" err="1">
                <a:solidFill>
                  <a:schemeClr val="dk1"/>
                </a:solidFill>
                <a:latin typeface="Cambria Math"/>
                <a:ea typeface="Cambria Math"/>
                <a:cs typeface="Cambria Math"/>
                <a:sym typeface="Cambria Math"/>
              </a:rPr>
              <a:t>r</a:t>
            </a:r>
            <a:r>
              <a:rPr lang="en-US" sz="1800" b="0" i="0" u="none" strike="noStrike" cap="none" baseline="-25000" dirty="0">
                <a:solidFill>
                  <a:schemeClr val="dk1"/>
                </a:solidFill>
                <a:latin typeface="Cambria Math"/>
                <a:ea typeface="Cambria Math"/>
                <a:cs typeface="Cambria Math"/>
                <a:sym typeface="Cambria Math"/>
              </a:rPr>
              <a:t> </a:t>
            </a:r>
            <a:r>
              <a:rPr lang="en-US" sz="1800" b="0" i="0" u="none" strike="noStrike" cap="none" dirty="0">
                <a:solidFill>
                  <a:schemeClr val="dk1"/>
                </a:solidFill>
                <a:latin typeface="Cambria Math"/>
                <a:ea typeface="Cambria Math"/>
                <a:cs typeface="Cambria Math"/>
                <a:sym typeface="Cambria Math"/>
              </a:rPr>
              <a:t>,</a:t>
            </a:r>
            <a:r>
              <a:rPr lang="en-US" sz="1800" b="0" i="0" u="none" strike="noStrike" cap="none" dirty="0" err="1">
                <a:solidFill>
                  <a:schemeClr val="dk1"/>
                </a:solidFill>
                <a:latin typeface="Cambria Math"/>
                <a:ea typeface="Cambria Math"/>
                <a:cs typeface="Cambria Math"/>
                <a:sym typeface="Cambria Math"/>
              </a:rPr>
              <a:t>D</a:t>
            </a:r>
            <a:r>
              <a:rPr lang="en-US" sz="1800" b="0" i="0" u="none" strike="noStrike" cap="none" baseline="-25000" dirty="0" err="1">
                <a:solidFill>
                  <a:schemeClr val="dk1"/>
                </a:solidFill>
                <a:latin typeface="Cambria Math"/>
                <a:ea typeface="Cambria Math"/>
                <a:cs typeface="Cambria Math"/>
                <a:sym typeface="Cambria Math"/>
              </a:rPr>
              <a:t>g</a:t>
            </a:r>
            <a:r>
              <a:rPr lang="en-US" sz="1800" b="0" i="0" u="none" strike="noStrike" cap="none" dirty="0" err="1">
                <a:solidFill>
                  <a:schemeClr val="dk1"/>
                </a:solidFill>
                <a:latin typeface="Cambria Math"/>
                <a:ea typeface="Cambria Math"/>
                <a:cs typeface="Cambria Math"/>
                <a:sym typeface="Cambria Math"/>
              </a:rPr>
              <a:t>,D</a:t>
            </a:r>
            <a:r>
              <a:rPr lang="en-US" sz="1800" b="0" i="0" u="none" strike="noStrike" cap="none" baseline="-25000" dirty="0" err="1">
                <a:solidFill>
                  <a:schemeClr val="dk1"/>
                </a:solidFill>
                <a:latin typeface="Cambria Math"/>
                <a:ea typeface="Cambria Math"/>
                <a:cs typeface="Cambria Math"/>
                <a:sym typeface="Cambria Math"/>
              </a:rPr>
              <a:t>b</a:t>
            </a:r>
            <a:r>
              <a:rPr lang="en-US" sz="1800" b="0" i="0" u="none" strike="noStrike" cap="none" dirty="0" err="1">
                <a:solidFill>
                  <a:schemeClr val="dk1"/>
                </a:solidFill>
                <a:latin typeface="Cambria Math"/>
                <a:ea typeface="Cambria Math"/>
                <a:cs typeface="Cambria Math"/>
                <a:sym typeface="Cambria Math"/>
              </a:rPr>
              <a:t>,D</a:t>
            </a:r>
            <a:r>
              <a:rPr lang="en-US" sz="1800" b="0" i="0" u="none" strike="noStrike" cap="none" baseline="-25000" dirty="0" err="1">
                <a:solidFill>
                  <a:schemeClr val="dk1"/>
                </a:solidFill>
                <a:latin typeface="Cambria Math"/>
                <a:ea typeface="Cambria Math"/>
                <a:cs typeface="Cambria Math"/>
                <a:sym typeface="Cambria Math"/>
              </a:rPr>
              <a:t>a</a:t>
            </a:r>
            <a:r>
              <a:rPr lang="en-US" sz="1800" b="0" i="0" u="none" strike="noStrike" cap="none" dirty="0">
                <a:solidFill>
                  <a:schemeClr val="dk1"/>
                </a:solidFill>
                <a:latin typeface="Cambria Math"/>
                <a:ea typeface="Cambria Math"/>
                <a:cs typeface="Cambria Math"/>
                <a:sym typeface="Cambria Math"/>
              </a:rPr>
              <a:t>)</a:t>
            </a:r>
            <a:r>
              <a:rPr lang="en-US" sz="1800" b="0" i="0" u="none" strike="noStrike" cap="none" dirty="0">
                <a:solidFill>
                  <a:schemeClr val="dk1"/>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對於每個顏色分量，WebGL將進行以下運算</a:t>
            </a:r>
            <a:r>
              <a:rPr lang="en-US" sz="1800" b="0" i="0" u="none" strike="noStrike" cap="none" dirty="0">
                <a:solidFill>
                  <a:schemeClr val="dk1"/>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r>
              <a:rPr lang="en-US" sz="1800" b="0" i="0" u="none" strike="noStrike" cap="none" dirty="0" err="1">
                <a:solidFill>
                  <a:schemeClr val="dk1"/>
                </a:solidFill>
                <a:latin typeface="Cambria Math"/>
                <a:ea typeface="Cambria Math"/>
                <a:cs typeface="Cambria Math"/>
                <a:sym typeface="Cambria Math"/>
              </a:rPr>
              <a:t>R</a:t>
            </a:r>
            <a:r>
              <a:rPr lang="en-US" sz="1800" b="0" i="0" u="none" strike="noStrike" cap="none" baseline="-25000" dirty="0" err="1">
                <a:solidFill>
                  <a:schemeClr val="dk1"/>
                </a:solidFill>
                <a:latin typeface="Cambria Math"/>
                <a:ea typeface="Cambria Math"/>
                <a:cs typeface="Cambria Math"/>
                <a:sym typeface="Cambria Math"/>
              </a:rPr>
              <a:t>result</a:t>
            </a:r>
            <a:r>
              <a:rPr lang="en-US" sz="1800" b="0" i="0" u="none" strike="noStrike" cap="none" baseline="-25000" dirty="0">
                <a:solidFill>
                  <a:schemeClr val="dk1"/>
                </a:solidFill>
                <a:latin typeface="Cambria Math"/>
                <a:ea typeface="Cambria Math"/>
                <a:cs typeface="Cambria Math"/>
                <a:sym typeface="Cambria Math"/>
              </a:rPr>
              <a:t> </a:t>
            </a:r>
            <a:r>
              <a:rPr lang="en-US" sz="1800" b="0" i="0" u="none" strike="noStrike" cap="none" dirty="0">
                <a:solidFill>
                  <a:schemeClr val="dk1"/>
                </a:solidFill>
                <a:latin typeface="Cambria Math"/>
                <a:ea typeface="Cambria Math"/>
                <a:cs typeface="Cambria Math"/>
                <a:sym typeface="Cambria Math"/>
              </a:rPr>
              <a:t> = </a:t>
            </a:r>
            <a:r>
              <a:rPr lang="en-US" sz="1800" b="0" i="0" u="none" strike="noStrike" cap="none" dirty="0" err="1">
                <a:solidFill>
                  <a:schemeClr val="dk1"/>
                </a:solidFill>
                <a:latin typeface="Cambria Math"/>
                <a:ea typeface="Cambria Math"/>
                <a:cs typeface="Cambria Math"/>
                <a:sym typeface="Cambria Math"/>
              </a:rPr>
              <a:t>R</a:t>
            </a:r>
            <a:r>
              <a:rPr lang="en-US" sz="1800" b="0" i="0" u="none" strike="noStrike" cap="none" baseline="-25000" dirty="0" err="1">
                <a:solidFill>
                  <a:schemeClr val="dk1"/>
                </a:solidFill>
                <a:latin typeface="Cambria Math"/>
                <a:ea typeface="Cambria Math"/>
                <a:cs typeface="Cambria Math"/>
                <a:sym typeface="Cambria Math"/>
              </a:rPr>
              <a:t>s</a:t>
            </a:r>
            <a:r>
              <a:rPr lang="en-US" sz="1800" b="0" i="0" u="none" strike="noStrike" cap="none" dirty="0">
                <a:solidFill>
                  <a:schemeClr val="dk1"/>
                </a:solidFill>
                <a:latin typeface="Cambria Math"/>
                <a:ea typeface="Cambria Math"/>
                <a:cs typeface="Cambria Math"/>
                <a:sym typeface="Cambria Math"/>
              </a:rPr>
              <a:t> * </a:t>
            </a:r>
            <a:r>
              <a:rPr lang="en-US" sz="1800" b="0" i="0" u="none" strike="noStrike" cap="none" dirty="0" err="1">
                <a:solidFill>
                  <a:schemeClr val="dk1"/>
                </a:solidFill>
                <a:latin typeface="Cambria Math"/>
                <a:ea typeface="Cambria Math"/>
                <a:cs typeface="Cambria Math"/>
                <a:sym typeface="Cambria Math"/>
              </a:rPr>
              <a:t>S</a:t>
            </a:r>
            <a:r>
              <a:rPr lang="en-US" sz="1800" b="0" i="0" u="none" strike="noStrike" cap="none" baseline="-25000" dirty="0" err="1">
                <a:solidFill>
                  <a:schemeClr val="dk1"/>
                </a:solidFill>
                <a:latin typeface="Cambria Math"/>
                <a:ea typeface="Cambria Math"/>
                <a:cs typeface="Cambria Math"/>
                <a:sym typeface="Cambria Math"/>
              </a:rPr>
              <a:t>r</a:t>
            </a:r>
            <a:r>
              <a:rPr lang="en-US" sz="1800" b="0" i="0" u="none" strike="noStrike" cap="none" dirty="0">
                <a:solidFill>
                  <a:schemeClr val="dk1"/>
                </a:solidFill>
                <a:latin typeface="Cambria Math"/>
                <a:ea typeface="Cambria Math"/>
                <a:cs typeface="Cambria Math"/>
                <a:sym typeface="Cambria Math"/>
              </a:rPr>
              <a:t> + R</a:t>
            </a:r>
            <a:r>
              <a:rPr lang="en-US" sz="1800" b="0" i="0" u="none" strike="noStrike" cap="none" baseline="-25000" dirty="0">
                <a:solidFill>
                  <a:schemeClr val="dk1"/>
                </a:solidFill>
                <a:latin typeface="Cambria Math"/>
                <a:ea typeface="Cambria Math"/>
                <a:cs typeface="Cambria Math"/>
                <a:sym typeface="Cambria Math"/>
              </a:rPr>
              <a:t>d</a:t>
            </a:r>
            <a:r>
              <a:rPr lang="en-US" sz="1800" b="0" i="0" u="none" strike="noStrike" cap="none" dirty="0">
                <a:solidFill>
                  <a:schemeClr val="dk1"/>
                </a:solidFill>
                <a:latin typeface="Cambria Math"/>
                <a:ea typeface="Cambria Math"/>
                <a:cs typeface="Cambria Math"/>
                <a:sym typeface="Cambria Math"/>
              </a:rPr>
              <a:t> *</a:t>
            </a:r>
            <a:r>
              <a:rPr lang="en-US" sz="1800" b="0" i="0" u="none" strike="noStrike" cap="none" dirty="0" err="1">
                <a:solidFill>
                  <a:schemeClr val="dk1"/>
                </a:solidFill>
                <a:latin typeface="Cambria Math"/>
                <a:ea typeface="Cambria Math"/>
                <a:cs typeface="Cambria Math"/>
                <a:sym typeface="Cambria Math"/>
              </a:rPr>
              <a:t>D</a:t>
            </a:r>
            <a:r>
              <a:rPr lang="en-US" sz="1800" b="0" i="0" u="none" strike="noStrike" cap="none" baseline="-25000" dirty="0" err="1">
                <a:solidFill>
                  <a:schemeClr val="dk1"/>
                </a:solidFill>
                <a:latin typeface="Cambria Math"/>
                <a:ea typeface="Cambria Math"/>
                <a:cs typeface="Cambria Math"/>
                <a:sym typeface="Cambria Math"/>
              </a:rPr>
              <a:t>r</a:t>
            </a:r>
            <a:endParaRPr sz="1800" b="0" i="0" u="none" strike="noStrike" cap="none" baseline="-25000" dirty="0">
              <a:solidFill>
                <a:schemeClr val="dk1"/>
              </a:solidFill>
              <a:latin typeface="Cambria Math"/>
              <a:ea typeface="Cambria Math"/>
              <a:cs typeface="Cambria Math"/>
              <a:sym typeface="Cambria Math"/>
            </a:endParaRPr>
          </a:p>
          <a:p>
            <a:pPr marL="0" marR="0" lvl="0" indent="0" algn="l" rtl="0">
              <a:lnSpc>
                <a:spcPct val="100000"/>
              </a:lnSpc>
              <a:spcBef>
                <a:spcPts val="360"/>
              </a:spcBef>
              <a:spcAft>
                <a:spcPts val="0"/>
              </a:spcAft>
              <a:buClr>
                <a:schemeClr val="dk1"/>
              </a:buClr>
              <a:buSzPts val="1800"/>
              <a:buFont typeface="Arial"/>
              <a:buNone/>
            </a:pPr>
            <a:r>
              <a:rPr lang="en-US" sz="1800" b="0" i="0" u="none" strike="noStrike" cap="none" dirty="0" err="1">
                <a:solidFill>
                  <a:schemeClr val="dk1"/>
                </a:solidFill>
                <a:latin typeface="Cambria Math"/>
                <a:ea typeface="Cambria Math"/>
                <a:cs typeface="Cambria Math"/>
                <a:sym typeface="Cambria Math"/>
              </a:rPr>
              <a:t>G</a:t>
            </a:r>
            <a:r>
              <a:rPr lang="en-US" sz="1800" b="0" i="0" u="none" strike="noStrike" cap="none" baseline="-25000" dirty="0" err="1">
                <a:solidFill>
                  <a:schemeClr val="dk1"/>
                </a:solidFill>
                <a:latin typeface="Cambria Math"/>
                <a:ea typeface="Cambria Math"/>
                <a:cs typeface="Cambria Math"/>
                <a:sym typeface="Cambria Math"/>
              </a:rPr>
              <a:t>result</a:t>
            </a:r>
            <a:r>
              <a:rPr lang="en-US" sz="1800" b="0" i="0" u="none" strike="noStrike" cap="none" baseline="-25000" dirty="0">
                <a:solidFill>
                  <a:schemeClr val="dk1"/>
                </a:solidFill>
                <a:latin typeface="Cambria Math"/>
                <a:ea typeface="Cambria Math"/>
                <a:cs typeface="Cambria Math"/>
                <a:sym typeface="Cambria Math"/>
              </a:rPr>
              <a:t> </a:t>
            </a:r>
            <a:r>
              <a:rPr lang="en-US" sz="1800" b="0" i="0" u="none" strike="noStrike" cap="none" dirty="0">
                <a:solidFill>
                  <a:schemeClr val="dk1"/>
                </a:solidFill>
                <a:latin typeface="Cambria Math"/>
                <a:ea typeface="Cambria Math"/>
                <a:cs typeface="Cambria Math"/>
                <a:sym typeface="Cambria Math"/>
              </a:rPr>
              <a:t> = </a:t>
            </a:r>
            <a:r>
              <a:rPr lang="en-US" sz="1800" b="0" i="0" u="none" strike="noStrike" cap="none" dirty="0" err="1">
                <a:solidFill>
                  <a:schemeClr val="dk1"/>
                </a:solidFill>
                <a:latin typeface="Cambria Math"/>
                <a:ea typeface="Cambria Math"/>
                <a:cs typeface="Cambria Math"/>
                <a:sym typeface="Cambria Math"/>
              </a:rPr>
              <a:t>G</a:t>
            </a:r>
            <a:r>
              <a:rPr lang="en-US" sz="1800" b="0" i="0" u="none" strike="noStrike" cap="none" baseline="-25000" dirty="0" err="1">
                <a:solidFill>
                  <a:schemeClr val="dk1"/>
                </a:solidFill>
                <a:latin typeface="Cambria Math"/>
                <a:ea typeface="Cambria Math"/>
                <a:cs typeface="Cambria Math"/>
                <a:sym typeface="Cambria Math"/>
              </a:rPr>
              <a:t>s</a:t>
            </a:r>
            <a:r>
              <a:rPr lang="en-US" sz="1800" b="0" i="0" u="none" strike="noStrike" cap="none" dirty="0">
                <a:solidFill>
                  <a:schemeClr val="dk1"/>
                </a:solidFill>
                <a:latin typeface="Cambria Math"/>
                <a:ea typeface="Cambria Math"/>
                <a:cs typeface="Cambria Math"/>
                <a:sym typeface="Cambria Math"/>
              </a:rPr>
              <a:t> * </a:t>
            </a:r>
            <a:r>
              <a:rPr lang="en-US" sz="1800" b="0" i="0" u="none" strike="noStrike" cap="none" dirty="0" err="1">
                <a:solidFill>
                  <a:schemeClr val="dk1"/>
                </a:solidFill>
                <a:latin typeface="Cambria Math"/>
                <a:ea typeface="Cambria Math"/>
                <a:cs typeface="Cambria Math"/>
                <a:sym typeface="Cambria Math"/>
              </a:rPr>
              <a:t>S</a:t>
            </a:r>
            <a:r>
              <a:rPr lang="en-US" sz="1800" b="0" i="0" u="none" strike="noStrike" cap="none" baseline="-25000" dirty="0" err="1">
                <a:solidFill>
                  <a:schemeClr val="dk1"/>
                </a:solidFill>
                <a:latin typeface="Cambria Math"/>
                <a:ea typeface="Cambria Math"/>
                <a:cs typeface="Cambria Math"/>
                <a:sym typeface="Cambria Math"/>
              </a:rPr>
              <a:t>g</a:t>
            </a:r>
            <a:r>
              <a:rPr lang="en-US" sz="1800" b="0" i="0" u="none" strike="noStrike" cap="none" dirty="0">
                <a:solidFill>
                  <a:schemeClr val="dk1"/>
                </a:solidFill>
                <a:latin typeface="Cambria Math"/>
                <a:ea typeface="Cambria Math"/>
                <a:cs typeface="Cambria Math"/>
                <a:sym typeface="Cambria Math"/>
              </a:rPr>
              <a:t> + </a:t>
            </a:r>
            <a:r>
              <a:rPr lang="en-US" sz="1800" b="0" i="0" u="none" strike="noStrike" cap="none" dirty="0" err="1">
                <a:solidFill>
                  <a:schemeClr val="dk1"/>
                </a:solidFill>
                <a:latin typeface="Cambria Math"/>
                <a:ea typeface="Cambria Math"/>
                <a:cs typeface="Cambria Math"/>
                <a:sym typeface="Cambria Math"/>
              </a:rPr>
              <a:t>G</a:t>
            </a:r>
            <a:r>
              <a:rPr lang="en-US" sz="1800" b="0" i="0" u="none" strike="noStrike" cap="none" baseline="-25000" dirty="0" err="1">
                <a:solidFill>
                  <a:schemeClr val="dk1"/>
                </a:solidFill>
                <a:latin typeface="Cambria Math"/>
                <a:ea typeface="Cambria Math"/>
                <a:cs typeface="Cambria Math"/>
                <a:sym typeface="Cambria Math"/>
              </a:rPr>
              <a:t>d</a:t>
            </a:r>
            <a:r>
              <a:rPr lang="en-US" sz="1800" b="0" i="0" u="none" strike="noStrike" cap="none" dirty="0">
                <a:solidFill>
                  <a:schemeClr val="dk1"/>
                </a:solidFill>
                <a:latin typeface="Cambria Math"/>
                <a:ea typeface="Cambria Math"/>
                <a:cs typeface="Cambria Math"/>
                <a:sym typeface="Cambria Math"/>
              </a:rPr>
              <a:t> * D</a:t>
            </a:r>
            <a:r>
              <a:rPr lang="en-US" sz="1800" b="0" i="0" u="none" strike="noStrike" cap="none" baseline="-25000" dirty="0">
                <a:solidFill>
                  <a:schemeClr val="dk1"/>
                </a:solidFill>
                <a:latin typeface="Cambria Math"/>
                <a:ea typeface="Cambria Math"/>
                <a:cs typeface="Cambria Math"/>
                <a:sym typeface="Cambria Math"/>
              </a:rPr>
              <a:t>g</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360"/>
              </a:spcBef>
              <a:spcAft>
                <a:spcPts val="0"/>
              </a:spcAft>
              <a:buClr>
                <a:schemeClr val="dk1"/>
              </a:buClr>
              <a:buSzPts val="1800"/>
              <a:buFont typeface="Arial"/>
              <a:buNone/>
            </a:pPr>
            <a:r>
              <a:rPr lang="en-US" sz="1800" b="0" i="0" u="none" strike="noStrike" cap="none" dirty="0" err="1">
                <a:solidFill>
                  <a:schemeClr val="dk1"/>
                </a:solidFill>
                <a:latin typeface="Cambria Math"/>
                <a:ea typeface="Cambria Math"/>
                <a:cs typeface="Cambria Math"/>
                <a:sym typeface="Cambria Math"/>
              </a:rPr>
              <a:t>B</a:t>
            </a:r>
            <a:r>
              <a:rPr lang="en-US" sz="1800" b="0" i="0" u="none" strike="noStrike" cap="none" baseline="-25000" dirty="0" err="1">
                <a:solidFill>
                  <a:schemeClr val="dk1"/>
                </a:solidFill>
                <a:latin typeface="Cambria Math"/>
                <a:ea typeface="Cambria Math"/>
                <a:cs typeface="Cambria Math"/>
                <a:sym typeface="Cambria Math"/>
              </a:rPr>
              <a:t>result</a:t>
            </a:r>
            <a:r>
              <a:rPr lang="en-US" sz="1800" b="0" i="0" u="none" strike="noStrike" cap="none" baseline="-25000" dirty="0">
                <a:solidFill>
                  <a:schemeClr val="dk1"/>
                </a:solidFill>
                <a:latin typeface="Cambria Math"/>
                <a:ea typeface="Cambria Math"/>
                <a:cs typeface="Cambria Math"/>
                <a:sym typeface="Cambria Math"/>
              </a:rPr>
              <a:t> </a:t>
            </a:r>
            <a:r>
              <a:rPr lang="en-US" sz="1800" b="0" i="0" u="none" strike="noStrike" cap="none" dirty="0">
                <a:solidFill>
                  <a:schemeClr val="dk1"/>
                </a:solidFill>
                <a:latin typeface="Cambria Math"/>
                <a:ea typeface="Cambria Math"/>
                <a:cs typeface="Cambria Math"/>
                <a:sym typeface="Cambria Math"/>
              </a:rPr>
              <a:t> = </a:t>
            </a:r>
            <a:r>
              <a:rPr lang="en-US" sz="1800" b="0" i="0" u="none" strike="noStrike" cap="none" dirty="0" err="1">
                <a:solidFill>
                  <a:schemeClr val="dk1"/>
                </a:solidFill>
                <a:latin typeface="Cambria Math"/>
                <a:ea typeface="Cambria Math"/>
                <a:cs typeface="Cambria Math"/>
                <a:sym typeface="Cambria Math"/>
              </a:rPr>
              <a:t>B</a:t>
            </a:r>
            <a:r>
              <a:rPr lang="en-US" sz="1800" b="0" i="0" u="none" strike="noStrike" cap="none" baseline="-25000" dirty="0" err="1">
                <a:solidFill>
                  <a:schemeClr val="dk1"/>
                </a:solidFill>
                <a:latin typeface="Cambria Math"/>
                <a:ea typeface="Cambria Math"/>
                <a:cs typeface="Cambria Math"/>
                <a:sym typeface="Cambria Math"/>
              </a:rPr>
              <a:t>s</a:t>
            </a:r>
            <a:r>
              <a:rPr lang="en-US" sz="1800" b="0" i="0" u="none" strike="noStrike" cap="none" dirty="0">
                <a:solidFill>
                  <a:schemeClr val="dk1"/>
                </a:solidFill>
                <a:latin typeface="Cambria Math"/>
                <a:ea typeface="Cambria Math"/>
                <a:cs typeface="Cambria Math"/>
                <a:sym typeface="Cambria Math"/>
              </a:rPr>
              <a:t> * S</a:t>
            </a:r>
            <a:r>
              <a:rPr lang="en-US" sz="1800" b="0" i="0" u="none" strike="noStrike" cap="none" baseline="-25000" dirty="0">
                <a:solidFill>
                  <a:schemeClr val="dk1"/>
                </a:solidFill>
                <a:latin typeface="Cambria Math"/>
                <a:ea typeface="Cambria Math"/>
                <a:cs typeface="Cambria Math"/>
                <a:sym typeface="Cambria Math"/>
              </a:rPr>
              <a:t>b</a:t>
            </a:r>
            <a:r>
              <a:rPr lang="en-US" sz="1800" b="0" i="0" u="none" strike="noStrike" cap="none" dirty="0">
                <a:solidFill>
                  <a:schemeClr val="dk1"/>
                </a:solidFill>
                <a:latin typeface="Cambria Math"/>
                <a:ea typeface="Cambria Math"/>
                <a:cs typeface="Cambria Math"/>
                <a:sym typeface="Cambria Math"/>
              </a:rPr>
              <a:t> + </a:t>
            </a:r>
            <a:r>
              <a:rPr lang="en-US" sz="1800" b="0" i="0" u="none" strike="noStrike" cap="none" dirty="0" err="1">
                <a:solidFill>
                  <a:schemeClr val="dk1"/>
                </a:solidFill>
                <a:latin typeface="Cambria Math"/>
                <a:ea typeface="Cambria Math"/>
                <a:cs typeface="Cambria Math"/>
                <a:sym typeface="Cambria Math"/>
              </a:rPr>
              <a:t>B</a:t>
            </a:r>
            <a:r>
              <a:rPr lang="en-US" sz="1800" b="0" i="0" u="none" strike="noStrike" cap="none" baseline="-25000" dirty="0" err="1">
                <a:solidFill>
                  <a:schemeClr val="dk1"/>
                </a:solidFill>
                <a:latin typeface="Cambria Math"/>
                <a:ea typeface="Cambria Math"/>
                <a:cs typeface="Cambria Math"/>
                <a:sym typeface="Cambria Math"/>
              </a:rPr>
              <a:t>d</a:t>
            </a:r>
            <a:r>
              <a:rPr lang="en-US" sz="1800" b="0" i="0" u="none" strike="noStrike" cap="none" dirty="0">
                <a:solidFill>
                  <a:schemeClr val="dk1"/>
                </a:solidFill>
                <a:latin typeface="Cambria Math"/>
                <a:ea typeface="Cambria Math"/>
                <a:cs typeface="Cambria Math"/>
                <a:sym typeface="Cambria Math"/>
              </a:rPr>
              <a:t> * D</a:t>
            </a:r>
            <a:r>
              <a:rPr lang="en-US" sz="1800" b="0" i="0" u="none" strike="noStrike" cap="none" baseline="-25000" dirty="0">
                <a:solidFill>
                  <a:schemeClr val="dk1"/>
                </a:solidFill>
                <a:latin typeface="Cambria Math"/>
                <a:ea typeface="Cambria Math"/>
                <a:cs typeface="Cambria Math"/>
                <a:sym typeface="Cambria Math"/>
              </a:rPr>
              <a:t>b</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360"/>
              </a:spcBef>
              <a:spcAft>
                <a:spcPts val="0"/>
              </a:spcAft>
              <a:buClr>
                <a:schemeClr val="dk1"/>
              </a:buClr>
              <a:buSzPts val="1800"/>
              <a:buFont typeface="Arial"/>
              <a:buNone/>
            </a:pPr>
            <a:r>
              <a:rPr lang="en-US" sz="1800" b="0" i="0" u="none" strike="noStrike" cap="none" dirty="0" err="1">
                <a:solidFill>
                  <a:schemeClr val="dk1"/>
                </a:solidFill>
                <a:latin typeface="Cambria Math"/>
                <a:ea typeface="Cambria Math"/>
                <a:cs typeface="Cambria Math"/>
                <a:sym typeface="Cambria Math"/>
              </a:rPr>
              <a:t>A</a:t>
            </a:r>
            <a:r>
              <a:rPr lang="en-US" sz="1800" b="0" i="0" u="none" strike="noStrike" cap="none" baseline="-25000" dirty="0" err="1">
                <a:solidFill>
                  <a:schemeClr val="dk1"/>
                </a:solidFill>
                <a:latin typeface="Cambria Math"/>
                <a:ea typeface="Cambria Math"/>
                <a:cs typeface="Cambria Math"/>
                <a:sym typeface="Cambria Math"/>
              </a:rPr>
              <a:t>result</a:t>
            </a:r>
            <a:r>
              <a:rPr lang="en-US" sz="1800" b="0" i="0" u="none" strike="noStrike" cap="none" baseline="-25000" dirty="0">
                <a:solidFill>
                  <a:schemeClr val="dk1"/>
                </a:solidFill>
                <a:latin typeface="Cambria Math"/>
                <a:ea typeface="Cambria Math"/>
                <a:cs typeface="Cambria Math"/>
                <a:sym typeface="Cambria Math"/>
              </a:rPr>
              <a:t> </a:t>
            </a:r>
            <a:r>
              <a:rPr lang="en-US" sz="1800" b="0" i="0" u="none" strike="noStrike" cap="none" dirty="0">
                <a:solidFill>
                  <a:schemeClr val="dk1"/>
                </a:solidFill>
                <a:latin typeface="Cambria Math"/>
                <a:ea typeface="Cambria Math"/>
                <a:cs typeface="Cambria Math"/>
                <a:sym typeface="Cambria Math"/>
              </a:rPr>
              <a:t> = A</a:t>
            </a:r>
            <a:r>
              <a:rPr lang="en-US" sz="1800" b="0" i="0" u="none" strike="noStrike" cap="none" baseline="-25000" dirty="0">
                <a:solidFill>
                  <a:schemeClr val="dk1"/>
                </a:solidFill>
                <a:latin typeface="Cambria Math"/>
                <a:ea typeface="Cambria Math"/>
                <a:cs typeface="Cambria Math"/>
                <a:sym typeface="Cambria Math"/>
              </a:rPr>
              <a:t>s</a:t>
            </a:r>
            <a:r>
              <a:rPr lang="en-US" sz="1800" b="0" i="0" u="none" strike="noStrike" cap="none" dirty="0">
                <a:solidFill>
                  <a:schemeClr val="dk1"/>
                </a:solidFill>
                <a:latin typeface="Cambria Math"/>
                <a:ea typeface="Cambria Math"/>
                <a:cs typeface="Cambria Math"/>
                <a:sym typeface="Cambria Math"/>
              </a:rPr>
              <a:t> * S</a:t>
            </a:r>
            <a:r>
              <a:rPr lang="en-US" sz="1800" b="0" i="0" u="none" strike="noStrike" cap="none" baseline="-25000" dirty="0">
                <a:solidFill>
                  <a:schemeClr val="dk1"/>
                </a:solidFill>
                <a:latin typeface="Cambria Math"/>
                <a:ea typeface="Cambria Math"/>
                <a:cs typeface="Cambria Math"/>
                <a:sym typeface="Cambria Math"/>
              </a:rPr>
              <a:t>a</a:t>
            </a:r>
            <a:r>
              <a:rPr lang="en-US" sz="1800" b="0" i="0" u="none" strike="noStrike" cap="none" dirty="0">
                <a:solidFill>
                  <a:schemeClr val="dk1"/>
                </a:solidFill>
                <a:latin typeface="Cambria Math"/>
                <a:ea typeface="Cambria Math"/>
                <a:cs typeface="Cambria Math"/>
                <a:sym typeface="Cambria Math"/>
              </a:rPr>
              <a:t> + A</a:t>
            </a:r>
            <a:r>
              <a:rPr lang="en-US" sz="1800" b="0" i="0" u="none" strike="noStrike" cap="none" baseline="-25000" dirty="0">
                <a:solidFill>
                  <a:schemeClr val="dk1"/>
                </a:solidFill>
                <a:latin typeface="Cambria Math"/>
                <a:ea typeface="Cambria Math"/>
                <a:cs typeface="Cambria Math"/>
                <a:sym typeface="Cambria Math"/>
              </a:rPr>
              <a:t>d</a:t>
            </a:r>
            <a:r>
              <a:rPr lang="en-US" sz="1800" b="0" i="0" u="none" strike="noStrike" cap="none" dirty="0">
                <a:solidFill>
                  <a:schemeClr val="dk1"/>
                </a:solidFill>
                <a:latin typeface="Cambria Math"/>
                <a:ea typeface="Cambria Math"/>
                <a:cs typeface="Cambria Math"/>
                <a:sym typeface="Cambria Math"/>
              </a:rPr>
              <a:t> * D</a:t>
            </a:r>
            <a:r>
              <a:rPr lang="en-US" sz="1800" b="0" i="0" u="none" strike="noStrike" cap="none" baseline="-25000" dirty="0">
                <a:solidFill>
                  <a:schemeClr val="dk1"/>
                </a:solidFill>
                <a:latin typeface="Cambria Math"/>
                <a:ea typeface="Cambria Math"/>
                <a:cs typeface="Cambria Math"/>
                <a:sym typeface="Cambria Math"/>
              </a:rPr>
              <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360"/>
              </a:spcBef>
              <a:spcAft>
                <a:spcPts val="0"/>
              </a:spcAft>
              <a:buClr>
                <a:schemeClr val="dk1"/>
              </a:buClr>
              <a:buSzPts val="1800"/>
              <a:buFont typeface="Arial"/>
              <a:buNone/>
            </a:pPr>
            <a:endParaRPr sz="1400" b="0" i="0" u="none" strike="noStrike" cap="none" dirty="0">
              <a:solidFill>
                <a:schemeClr val="dk1"/>
              </a:solidFill>
              <a:latin typeface="Microsoft JhengHei"/>
              <a:ea typeface="Microsoft JhengHei"/>
              <a:cs typeface="Microsoft JhengHei"/>
              <a:sym typeface="Microsoft JhengHei"/>
            </a:endParaRPr>
          </a:p>
        </p:txBody>
      </p:sp>
      <p:sp>
        <p:nvSpPr>
          <p:cNvPr id="1203" name="Google Shape;1203;p87"/>
          <p:cNvSpPr txBox="1"/>
          <p:nvPr/>
        </p:nvSpPr>
        <p:spPr>
          <a:xfrm>
            <a:off x="4017596" y="3879662"/>
            <a:ext cx="4236388" cy="107721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1" indent="-8890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微軟正黑體" panose="020B0604030504040204" pitchFamily="34" charset="-120"/>
                <a:ea typeface="微軟正黑體" panose="020B0604030504040204" pitchFamily="34" charset="-120"/>
                <a:sym typeface="Arial"/>
              </a:rPr>
              <a:t>Replacement </a:t>
            </a:r>
            <a:r>
              <a:rPr lang="en-US" sz="1600" b="0" i="0" u="none" strike="noStrike" cap="none">
                <a:solidFill>
                  <a:srgbClr val="000000"/>
                </a:solidFill>
                <a:latin typeface="微軟正黑體" panose="020B0604030504040204" pitchFamily="34" charset="-120"/>
                <a:ea typeface="微軟正黑體" panose="020B0604030504040204" pitchFamily="34" charset="-120"/>
                <a:sym typeface="Arial"/>
              </a:rPr>
              <a:t>(</a:t>
            </a:r>
            <a:r>
              <a:rPr lang="en-US" sz="1400" b="0" i="0" u="none" strike="noStrike" cap="none">
                <a:solidFill>
                  <a:srgbClr val="000000"/>
                </a:solidFill>
                <a:latin typeface="微軟正黑體" panose="020B0604030504040204" pitchFamily="34" charset="-120"/>
                <a:ea typeface="微軟正黑體" panose="020B0604030504040204" pitchFamily="34" charset="-120"/>
                <a:sym typeface="Arial"/>
              </a:rPr>
              <a:t>Src直接將Dest覆蓋掉</a:t>
            </a:r>
            <a:r>
              <a:rPr lang="en-US" sz="1600" b="0" i="0" u="none" strike="noStrike" cap="none">
                <a:solidFill>
                  <a:srgbClr val="000000"/>
                </a:solidFill>
                <a:latin typeface="微軟正黑體" panose="020B0604030504040204" pitchFamily="34" charset="-120"/>
                <a:ea typeface="微軟正黑體" panose="020B0604030504040204" pitchFamily="34" charset="-120"/>
                <a:sym typeface="Arial"/>
              </a:rPr>
              <a:t>)</a:t>
            </a:r>
            <a:endParaRPr sz="1400" b="0" i="0" u="none" strike="noStrike" cap="none">
              <a:solidFill>
                <a:srgbClr val="000000"/>
              </a:solidFill>
              <a:latin typeface="微軟正黑體" panose="020B0604030504040204" pitchFamily="34" charset="-120"/>
              <a:ea typeface="微軟正黑體" panose="020B0604030504040204" pitchFamily="34" charset="-120"/>
              <a:sym typeface="Arial"/>
            </a:endParaRPr>
          </a:p>
          <a:p>
            <a:pPr marL="0" marR="0" lvl="1" indent="-8890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微軟正黑體" panose="020B0604030504040204" pitchFamily="34" charset="-120"/>
                <a:ea typeface="微軟正黑體" panose="020B0604030504040204" pitchFamily="34" charset="-120"/>
                <a:sym typeface="Arial"/>
              </a:rPr>
              <a:t>Decal </a:t>
            </a:r>
            <a:r>
              <a:rPr lang="en-US" sz="1600" b="0" i="0" u="none" strike="noStrike" cap="none">
                <a:solidFill>
                  <a:srgbClr val="000000"/>
                </a:solidFill>
                <a:latin typeface="微軟正黑體" panose="020B0604030504040204" pitchFamily="34" charset="-120"/>
                <a:ea typeface="微軟正黑體" panose="020B0604030504040204" pitchFamily="34" charset="-120"/>
                <a:sym typeface="Arial"/>
              </a:rPr>
              <a:t>(</a:t>
            </a:r>
            <a:r>
              <a:rPr lang="en-US" sz="1400" b="0" i="0" u="none" strike="noStrike" cap="none">
                <a:solidFill>
                  <a:srgbClr val="000000"/>
                </a:solidFill>
                <a:latin typeface="微軟正黑體" panose="020B0604030504040204" pitchFamily="34" charset="-120"/>
                <a:ea typeface="微軟正黑體" panose="020B0604030504040204" pitchFamily="34" charset="-120"/>
                <a:sym typeface="Arial"/>
              </a:rPr>
              <a:t> </a:t>
            </a:r>
            <a:r>
              <a:rPr lang="en-US" sz="1200" b="0" i="0" u="none" strike="noStrike" cap="none">
                <a:solidFill>
                  <a:srgbClr val="000000"/>
                </a:solidFill>
                <a:latin typeface="微軟正黑體" panose="020B0604030504040204" pitchFamily="34" charset="-120"/>
                <a:ea typeface="微軟正黑體" panose="020B0604030504040204" pitchFamily="34" charset="-120"/>
                <a:sym typeface="Arial"/>
              </a:rPr>
              <a:t>(Src</a:t>
            </a:r>
            <a:r>
              <a:rPr lang="en-US" sz="1200" b="0" i="0" u="none" strike="noStrike" cap="none" baseline="-25000">
                <a:solidFill>
                  <a:srgbClr val="000000"/>
                </a:solidFill>
                <a:latin typeface="微軟正黑體" panose="020B0604030504040204" pitchFamily="34" charset="-120"/>
                <a:ea typeface="微軟正黑體" panose="020B0604030504040204" pitchFamily="34" charset="-120"/>
                <a:sym typeface="Arial"/>
              </a:rPr>
              <a:t>Alpha</a:t>
            </a:r>
            <a:r>
              <a:rPr lang="en-US" sz="1200" b="0" i="0" u="none" strike="noStrike" cap="none">
                <a:solidFill>
                  <a:srgbClr val="000000"/>
                </a:solidFill>
                <a:latin typeface="微軟正黑體" panose="020B0604030504040204" pitchFamily="34" charset="-120"/>
                <a:ea typeface="微軟正黑體" panose="020B0604030504040204" pitchFamily="34" charset="-120"/>
                <a:sym typeface="Arial"/>
              </a:rPr>
              <a:t>) x Src + (1-Src</a:t>
            </a:r>
            <a:r>
              <a:rPr lang="en-US" sz="1200" b="0" i="0" u="none" strike="noStrike" cap="none" baseline="-25000">
                <a:solidFill>
                  <a:srgbClr val="000000"/>
                </a:solidFill>
                <a:latin typeface="微軟正黑體" panose="020B0604030504040204" pitchFamily="34" charset="-120"/>
                <a:ea typeface="微軟正黑體" panose="020B0604030504040204" pitchFamily="34" charset="-120"/>
                <a:sym typeface="Arial"/>
              </a:rPr>
              <a:t>Alpha</a:t>
            </a:r>
            <a:r>
              <a:rPr lang="en-US" sz="1200" b="0" i="0" u="none" strike="noStrike" cap="none">
                <a:solidFill>
                  <a:srgbClr val="000000"/>
                </a:solidFill>
                <a:latin typeface="微軟正黑體" panose="020B0604030504040204" pitchFamily="34" charset="-120"/>
                <a:ea typeface="微軟正黑體" panose="020B0604030504040204" pitchFamily="34" charset="-120"/>
                <a:sym typeface="Arial"/>
              </a:rPr>
              <a:t>) x Dest </a:t>
            </a:r>
            <a:r>
              <a:rPr lang="en-US" sz="1600" b="0" i="0" u="none" strike="noStrike" cap="none">
                <a:solidFill>
                  <a:srgbClr val="000000"/>
                </a:solidFill>
                <a:latin typeface="微軟正黑體" panose="020B0604030504040204" pitchFamily="34" charset="-120"/>
                <a:ea typeface="微軟正黑體" panose="020B0604030504040204" pitchFamily="34" charset="-120"/>
                <a:sym typeface="Arial"/>
              </a:rPr>
              <a:t>)</a:t>
            </a:r>
            <a:endParaRPr sz="1400" b="0" i="0" u="none" strike="noStrike" cap="none">
              <a:solidFill>
                <a:srgbClr val="000000"/>
              </a:solidFill>
              <a:latin typeface="微軟正黑體" panose="020B0604030504040204" pitchFamily="34" charset="-120"/>
              <a:ea typeface="微軟正黑體" panose="020B0604030504040204" pitchFamily="34" charset="-120"/>
              <a:sym typeface="Arial"/>
            </a:endParaRPr>
          </a:p>
          <a:p>
            <a:pPr marL="0" marR="0" lvl="1" indent="-8890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微軟正黑體" panose="020B0604030504040204" pitchFamily="34" charset="-120"/>
                <a:ea typeface="微軟正黑體" panose="020B0604030504040204" pitchFamily="34" charset="-120"/>
                <a:sym typeface="Arial"/>
              </a:rPr>
              <a:t>Modulation </a:t>
            </a:r>
            <a:r>
              <a:rPr lang="en-US" sz="1600" b="0" i="0" u="none" strike="noStrike" cap="none">
                <a:solidFill>
                  <a:srgbClr val="000000"/>
                </a:solidFill>
                <a:latin typeface="微軟正黑體" panose="020B0604030504040204" pitchFamily="34" charset="-120"/>
                <a:ea typeface="微軟正黑體" panose="020B0604030504040204" pitchFamily="34" charset="-120"/>
                <a:sym typeface="Arial"/>
              </a:rPr>
              <a:t>(</a:t>
            </a:r>
            <a:r>
              <a:rPr lang="en-US" sz="1400" b="0" i="0" u="none" strike="noStrike" cap="none">
                <a:solidFill>
                  <a:srgbClr val="000000"/>
                </a:solidFill>
                <a:latin typeface="微軟正黑體" panose="020B0604030504040204" pitchFamily="34" charset="-120"/>
                <a:ea typeface="微軟正黑體" panose="020B0604030504040204" pitchFamily="34" charset="-120"/>
                <a:sym typeface="Arial"/>
              </a:rPr>
              <a:t>Src x Dest</a:t>
            </a:r>
            <a:r>
              <a:rPr lang="en-US" sz="1600" b="0" i="0" u="none" strike="noStrike" cap="none">
                <a:solidFill>
                  <a:srgbClr val="000000"/>
                </a:solidFill>
                <a:latin typeface="微軟正黑體" panose="020B0604030504040204" pitchFamily="34" charset="-120"/>
                <a:ea typeface="微軟正黑體" panose="020B0604030504040204" pitchFamily="34" charset="-120"/>
                <a:sym typeface="Arial"/>
              </a:rPr>
              <a:t>)</a:t>
            </a:r>
            <a:endParaRPr sz="1400" b="0" i="0" u="none" strike="noStrike" cap="none">
              <a:solidFill>
                <a:srgbClr val="000000"/>
              </a:solidFill>
              <a:latin typeface="微軟正黑體" panose="020B0604030504040204" pitchFamily="34" charset="-120"/>
              <a:ea typeface="微軟正黑體" panose="020B0604030504040204" pitchFamily="34" charset="-120"/>
              <a:sym typeface="Arial"/>
            </a:endParaRPr>
          </a:p>
          <a:p>
            <a:pPr marL="0" marR="0" lvl="1" indent="-8890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微軟正黑體" panose="020B0604030504040204" pitchFamily="34" charset="-120"/>
                <a:ea typeface="微軟正黑體" panose="020B0604030504040204" pitchFamily="34" charset="-120"/>
                <a:sym typeface="Arial"/>
              </a:rPr>
              <a:t>Blending </a:t>
            </a:r>
            <a:r>
              <a:rPr lang="en-US" sz="1600" b="0" i="0" u="none" strike="noStrike" cap="none">
                <a:solidFill>
                  <a:srgbClr val="000000"/>
                </a:solidFill>
                <a:latin typeface="微軟正黑體" panose="020B0604030504040204" pitchFamily="34" charset="-120"/>
                <a:ea typeface="微軟正黑體" panose="020B0604030504040204" pitchFamily="34" charset="-120"/>
                <a:sym typeface="Arial"/>
              </a:rPr>
              <a:t>(</a:t>
            </a:r>
            <a:r>
              <a:rPr lang="en-US" sz="1400" b="0" i="0" u="none" strike="noStrike" cap="none">
                <a:solidFill>
                  <a:srgbClr val="000000"/>
                </a:solidFill>
                <a:latin typeface="微軟正黑體" panose="020B0604030504040204" pitchFamily="34" charset="-120"/>
                <a:ea typeface="微軟正黑體" panose="020B0604030504040204" pitchFamily="34" charset="-120"/>
                <a:sym typeface="Arial"/>
              </a:rPr>
              <a:t>Src x Factor</a:t>
            </a:r>
            <a:r>
              <a:rPr lang="en-US" sz="1400" b="0" i="0" u="none" strike="noStrike" cap="none" baseline="-25000">
                <a:solidFill>
                  <a:srgbClr val="000000"/>
                </a:solidFill>
                <a:latin typeface="微軟正黑體" panose="020B0604030504040204" pitchFamily="34" charset="-120"/>
                <a:ea typeface="微軟正黑體" panose="020B0604030504040204" pitchFamily="34" charset="-120"/>
                <a:sym typeface="Arial"/>
              </a:rPr>
              <a:t>Src</a:t>
            </a:r>
            <a:r>
              <a:rPr lang="en-US" sz="1400" b="0" i="0" u="none" strike="noStrike" cap="none">
                <a:solidFill>
                  <a:srgbClr val="000000"/>
                </a:solidFill>
                <a:latin typeface="微軟正黑體" panose="020B0604030504040204" pitchFamily="34" charset="-120"/>
                <a:ea typeface="微軟正黑體" panose="020B0604030504040204" pitchFamily="34" charset="-120"/>
                <a:sym typeface="Arial"/>
              </a:rPr>
              <a:t> + Dest x Factor</a:t>
            </a:r>
            <a:r>
              <a:rPr lang="en-US" sz="1400" b="0" i="0" u="none" strike="noStrike" cap="none" baseline="-25000">
                <a:solidFill>
                  <a:srgbClr val="000000"/>
                </a:solidFill>
                <a:latin typeface="微軟正黑體" panose="020B0604030504040204" pitchFamily="34" charset="-120"/>
                <a:ea typeface="微軟正黑體" panose="020B0604030504040204" pitchFamily="34" charset="-120"/>
                <a:sym typeface="Arial"/>
              </a:rPr>
              <a:t>Dest</a:t>
            </a:r>
            <a:r>
              <a:rPr lang="en-US" sz="1600" b="0" i="0" u="none" strike="noStrike" cap="none">
                <a:solidFill>
                  <a:srgbClr val="000000"/>
                </a:solidFill>
                <a:latin typeface="微軟正黑體" panose="020B0604030504040204" pitchFamily="34" charset="-120"/>
                <a:ea typeface="微軟正黑體" panose="020B0604030504040204" pitchFamily="34" charset="-120"/>
                <a:sym typeface="Arial"/>
              </a:rPr>
              <a:t>)</a:t>
            </a:r>
            <a:endParaRPr sz="1600" b="0" i="0" u="none" strike="noStrike" cap="none">
              <a:solidFill>
                <a:srgbClr val="000000"/>
              </a:solidFill>
              <a:latin typeface="微軟正黑體" panose="020B0604030504040204" pitchFamily="34" charset="-120"/>
              <a:ea typeface="微軟正黑體" panose="020B0604030504040204" pitchFamily="34" charset="-120"/>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88"/>
          <p:cNvSpPr txBox="1">
            <a:spLocks noGrp="1"/>
          </p:cNvSpPr>
          <p:nvPr>
            <p:ph type="title"/>
          </p:nvPr>
        </p:nvSpPr>
        <p:spPr>
          <a:xfrm>
            <a:off x="889248" y="195486"/>
            <a:ext cx="4834896"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sz="4000" b="1">
              <a:solidFill>
                <a:srgbClr val="002060"/>
              </a:solidFill>
            </a:endParaRPr>
          </a:p>
        </p:txBody>
      </p:sp>
      <p:grpSp>
        <p:nvGrpSpPr>
          <p:cNvPr id="1209" name="Google Shape;1209;p88"/>
          <p:cNvGrpSpPr/>
          <p:nvPr/>
        </p:nvGrpSpPr>
        <p:grpSpPr>
          <a:xfrm>
            <a:off x="0" y="0"/>
            <a:ext cx="791072" cy="791072"/>
            <a:chOff x="0" y="0"/>
            <a:chExt cx="791072" cy="791072"/>
          </a:xfrm>
        </p:grpSpPr>
        <p:sp>
          <p:nvSpPr>
            <p:cNvPr id="1210" name="Google Shape;1210;p8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11" name="Google Shape;1211;p8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12" name="Google Shape;1212;p8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13" name="Google Shape;1213;p8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14" name="Google Shape;1214;p88"/>
          <p:cNvGrpSpPr/>
          <p:nvPr/>
        </p:nvGrpSpPr>
        <p:grpSpPr>
          <a:xfrm>
            <a:off x="8460432" y="4299942"/>
            <a:ext cx="500406" cy="640288"/>
            <a:chOff x="8460432" y="4299942"/>
            <a:chExt cx="500406" cy="640288"/>
          </a:xfrm>
        </p:grpSpPr>
        <p:sp>
          <p:nvSpPr>
            <p:cNvPr id="1215" name="Google Shape;1215;p8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16" name="Google Shape;1216;p8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17" name="Google Shape;1217;p8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18" name="Google Shape;1218;p8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
        <p:nvSpPr>
          <p:cNvPr id="1219" name="Google Shape;1219;p88"/>
          <p:cNvSpPr/>
          <p:nvPr/>
        </p:nvSpPr>
        <p:spPr>
          <a:xfrm>
            <a:off x="971600" y="987574"/>
            <a:ext cx="255188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（二）Blending步驟</a:t>
            </a:r>
            <a:endParaRPr sz="1800" b="1" i="0" u="none" strike="noStrike" cap="none">
              <a:solidFill>
                <a:srgbClr val="0070C0"/>
              </a:solidFill>
              <a:latin typeface="Microsoft JhengHei"/>
              <a:ea typeface="Microsoft JhengHei"/>
              <a:cs typeface="Microsoft JhengHei"/>
              <a:sym typeface="Microsoft JhengHei"/>
            </a:endParaRPr>
          </a:p>
        </p:txBody>
      </p:sp>
      <p:sp>
        <p:nvSpPr>
          <p:cNvPr id="1220" name="Google Shape;1220;p88"/>
          <p:cNvSpPr txBox="1"/>
          <p:nvPr/>
        </p:nvSpPr>
        <p:spPr>
          <a:xfrm>
            <a:off x="63519" y="1526921"/>
            <a:ext cx="9080481" cy="141744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開啟混合的同時，我們必須關閉Depth</a:t>
            </a:r>
            <a:r>
              <a:rPr lang="en-US" sz="1600" b="0" i="0" u="none" strike="noStrike" cap="none" dirty="0">
                <a:solidFill>
                  <a:schemeClr val="dk1"/>
                </a:solidFill>
                <a:latin typeface="Microsoft JhengHei"/>
                <a:ea typeface="Microsoft JhengHei"/>
                <a:cs typeface="Microsoft JhengHei"/>
                <a:sym typeface="Microsoft JhengHei"/>
              </a:rPr>
              <a:t> Test。如果不這樣做，顏色混合會在一些地方有效，一些地方卻失效。譬如，我們先繪製立方體的背面，再繪製正面，那麼當背面繪製時，它會被寫入片段緩存中，然後正面會在它上面進行混合。然而，若我們先畫正面再畫背面，那麼背面就會被深度測試忽略掉，從而到不了混合函數環節，就不會對最終圖像產生影響。</a:t>
            </a:r>
            <a:endParaRPr sz="1600" b="0" i="0" u="none" strike="noStrike" cap="none" dirty="0">
              <a:solidFill>
                <a:schemeClr val="dk1"/>
              </a:solidFill>
              <a:latin typeface="Microsoft JhengHei"/>
              <a:ea typeface="Microsoft JhengHei"/>
              <a:cs typeface="Microsoft JhengHei"/>
              <a:sym typeface="Microsoft JhengHei"/>
            </a:endParaRPr>
          </a:p>
        </p:txBody>
      </p:sp>
      <p:grpSp>
        <p:nvGrpSpPr>
          <p:cNvPr id="1221" name="Google Shape;1221;p88"/>
          <p:cNvGrpSpPr/>
          <p:nvPr/>
        </p:nvGrpSpPr>
        <p:grpSpPr>
          <a:xfrm>
            <a:off x="63519" y="2922520"/>
            <a:ext cx="8196561" cy="1963704"/>
            <a:chOff x="1160060" y="4215007"/>
            <a:chExt cx="11031940" cy="2642994"/>
          </a:xfrm>
        </p:grpSpPr>
        <p:pic>
          <p:nvPicPr>
            <p:cNvPr id="1222" name="Google Shape;1222;p88"/>
            <p:cNvPicPr preferRelativeResize="0"/>
            <p:nvPr/>
          </p:nvPicPr>
          <p:blipFill rotWithShape="1">
            <a:blip r:embed="rId3">
              <a:alphaModFix/>
            </a:blip>
            <a:srcRect/>
            <a:stretch/>
          </p:blipFill>
          <p:spPr>
            <a:xfrm>
              <a:off x="1160060" y="4215007"/>
              <a:ext cx="11031940" cy="2642994"/>
            </a:xfrm>
            <a:prstGeom prst="rect">
              <a:avLst/>
            </a:prstGeom>
            <a:noFill/>
            <a:ln>
              <a:noFill/>
            </a:ln>
          </p:spPr>
        </p:pic>
        <p:sp>
          <p:nvSpPr>
            <p:cNvPr id="1223" name="Google Shape;1223;p88"/>
            <p:cNvSpPr/>
            <p:nvPr/>
          </p:nvSpPr>
          <p:spPr>
            <a:xfrm>
              <a:off x="1160060" y="4940491"/>
              <a:ext cx="11031940" cy="54591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89"/>
          <p:cNvSpPr txBox="1">
            <a:spLocks noGrp="1"/>
          </p:cNvSpPr>
          <p:nvPr>
            <p:ph type="title"/>
          </p:nvPr>
        </p:nvSpPr>
        <p:spPr>
          <a:xfrm>
            <a:off x="889248" y="195486"/>
            <a:ext cx="4834896"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sz="4000" b="1">
              <a:solidFill>
                <a:srgbClr val="002060"/>
              </a:solidFill>
            </a:endParaRPr>
          </a:p>
        </p:txBody>
      </p:sp>
      <p:grpSp>
        <p:nvGrpSpPr>
          <p:cNvPr id="1229" name="Google Shape;1229;p89"/>
          <p:cNvGrpSpPr/>
          <p:nvPr/>
        </p:nvGrpSpPr>
        <p:grpSpPr>
          <a:xfrm>
            <a:off x="0" y="0"/>
            <a:ext cx="791072" cy="791072"/>
            <a:chOff x="0" y="0"/>
            <a:chExt cx="791072" cy="791072"/>
          </a:xfrm>
        </p:grpSpPr>
        <p:sp>
          <p:nvSpPr>
            <p:cNvPr id="1230" name="Google Shape;1230;p8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31" name="Google Shape;1231;p8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32" name="Google Shape;1232;p8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33" name="Google Shape;1233;p8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34" name="Google Shape;1234;p89"/>
          <p:cNvGrpSpPr/>
          <p:nvPr/>
        </p:nvGrpSpPr>
        <p:grpSpPr>
          <a:xfrm>
            <a:off x="8460432" y="4299942"/>
            <a:ext cx="500406" cy="640288"/>
            <a:chOff x="8460432" y="4299942"/>
            <a:chExt cx="500406" cy="640288"/>
          </a:xfrm>
        </p:grpSpPr>
        <p:sp>
          <p:nvSpPr>
            <p:cNvPr id="1235" name="Google Shape;1235;p8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6" name="Google Shape;1236;p8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7" name="Google Shape;1237;p8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8" name="Google Shape;1238;p8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
        <p:nvSpPr>
          <p:cNvPr id="1239" name="Google Shape;1239;p89"/>
          <p:cNvSpPr/>
          <p:nvPr/>
        </p:nvSpPr>
        <p:spPr>
          <a:xfrm>
            <a:off x="971600" y="987574"/>
            <a:ext cx="255188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（二）Blending步驟</a:t>
            </a:r>
            <a:endParaRPr sz="1800" b="1" i="0" u="none" strike="noStrike" cap="none">
              <a:solidFill>
                <a:srgbClr val="0070C0"/>
              </a:solidFill>
              <a:latin typeface="Microsoft JhengHei"/>
              <a:ea typeface="Microsoft JhengHei"/>
              <a:cs typeface="Microsoft JhengHei"/>
              <a:sym typeface="Microsoft JhengHei"/>
            </a:endParaRPr>
          </a:p>
        </p:txBody>
      </p:sp>
      <p:sp>
        <p:nvSpPr>
          <p:cNvPr id="1240" name="Google Shape;1240;p89"/>
          <p:cNvSpPr txBox="1"/>
          <p:nvPr/>
        </p:nvSpPr>
        <p:spPr>
          <a:xfrm>
            <a:off x="197768" y="1468390"/>
            <a:ext cx="8655058" cy="151255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讀取頁面輸入框中的alpha值，傳入shader中。這是因為我們用作紋理的圖片自身並沒有alpha通道（它只有RGB，所以每個相素的alpha值預設為1）。所以調整alpha值，我們就能看出它是如何影響圖像的。</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關閉顏色混合後，進行一般運算。</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rgbClr val="FF0000"/>
              </a:buClr>
              <a:buSzPts val="1800"/>
              <a:buFont typeface="Noto Sans Symbols"/>
              <a:buNone/>
            </a:pPr>
            <a:endParaRPr sz="1800" b="0" i="0" u="none" strike="noStrike" cap="none">
              <a:solidFill>
                <a:schemeClr val="dk1"/>
              </a:solidFill>
              <a:latin typeface="Microsoft JhengHei"/>
              <a:ea typeface="Microsoft JhengHei"/>
              <a:cs typeface="Microsoft JhengHei"/>
              <a:sym typeface="Microsoft JhengHei"/>
            </a:endParaRPr>
          </a:p>
        </p:txBody>
      </p:sp>
      <p:grpSp>
        <p:nvGrpSpPr>
          <p:cNvPr id="1241" name="Google Shape;1241;p89"/>
          <p:cNvGrpSpPr/>
          <p:nvPr/>
        </p:nvGrpSpPr>
        <p:grpSpPr>
          <a:xfrm>
            <a:off x="146304" y="2930932"/>
            <a:ext cx="8161452" cy="1955292"/>
            <a:chOff x="1160060" y="4215007"/>
            <a:chExt cx="11031940" cy="2642994"/>
          </a:xfrm>
        </p:grpSpPr>
        <p:pic>
          <p:nvPicPr>
            <p:cNvPr id="1242" name="Google Shape;1242;p89"/>
            <p:cNvPicPr preferRelativeResize="0"/>
            <p:nvPr/>
          </p:nvPicPr>
          <p:blipFill rotWithShape="1">
            <a:blip r:embed="rId3">
              <a:alphaModFix/>
            </a:blip>
            <a:srcRect/>
            <a:stretch/>
          </p:blipFill>
          <p:spPr>
            <a:xfrm>
              <a:off x="1160060" y="4215007"/>
              <a:ext cx="11031940" cy="2642994"/>
            </a:xfrm>
            <a:prstGeom prst="rect">
              <a:avLst/>
            </a:prstGeom>
            <a:noFill/>
            <a:ln>
              <a:noFill/>
            </a:ln>
          </p:spPr>
        </p:pic>
        <p:sp>
          <p:nvSpPr>
            <p:cNvPr id="1243" name="Google Shape;1243;p89"/>
            <p:cNvSpPr/>
            <p:nvPr/>
          </p:nvSpPr>
          <p:spPr>
            <a:xfrm>
              <a:off x="1160060" y="5500048"/>
              <a:ext cx="11031940" cy="135795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 name="矩形 1"/>
          <p:cNvSpPr/>
          <p:nvPr/>
        </p:nvSpPr>
        <p:spPr>
          <a:xfrm>
            <a:off x="5318313" y="197768"/>
            <a:ext cx="3284310" cy="841256"/>
          </a:xfrm>
          <a:prstGeom prst="rect">
            <a:avLst/>
          </a:prstGeom>
          <a:ln>
            <a:solidFill>
              <a:schemeClr val="accent5">
                <a:lumMod val="60000"/>
                <a:lumOff val="40000"/>
              </a:schemeClr>
            </a:solidFill>
            <a:prstDash val="dash"/>
          </a:ln>
        </p:spPr>
        <p:txBody>
          <a:bodyPr wrap="square">
            <a:spAutoFit/>
          </a:bodyPr>
          <a:lstStyle/>
          <a:p>
            <a:pPr marL="457200" lvl="0" indent="-228600">
              <a:spcBef>
                <a:spcPts val="360"/>
              </a:spcBef>
              <a:buClr>
                <a:srgbClr val="FF0000"/>
              </a:buClr>
              <a:buSzPts val="1800"/>
            </a:pPr>
            <a:r>
              <a:rPr lang="zh-TW" altLang="en-US" dirty="0">
                <a:solidFill>
                  <a:schemeClr val="dk1"/>
                </a:solidFill>
                <a:latin typeface="Microsoft JhengHei"/>
                <a:ea typeface="Microsoft JhengHei"/>
                <a:cs typeface="Microsoft JhengHei"/>
                <a:sym typeface="Microsoft JhengHei"/>
              </a:rPr>
              <a:t>本做法會讓一整張圖片同時變</a:t>
            </a:r>
            <a:r>
              <a:rPr lang="zh-TW" altLang="en-US" dirty="0" smtClean="0">
                <a:solidFill>
                  <a:schemeClr val="dk1"/>
                </a:solidFill>
                <a:latin typeface="Microsoft JhengHei"/>
                <a:ea typeface="Microsoft JhengHei"/>
                <a:cs typeface="Microsoft JhengHei"/>
                <a:sym typeface="Microsoft JhengHei"/>
              </a:rPr>
              <a:t>透明</a:t>
            </a:r>
            <a:endParaRPr lang="en-US" altLang="zh-TW" dirty="0" smtClean="0">
              <a:solidFill>
                <a:schemeClr val="dk1"/>
              </a:solidFill>
              <a:latin typeface="Microsoft JhengHei"/>
              <a:ea typeface="Microsoft JhengHei"/>
              <a:cs typeface="Microsoft JhengHei"/>
              <a:sym typeface="Microsoft JhengHei"/>
            </a:endParaRPr>
          </a:p>
          <a:p>
            <a:pPr marL="457200" lvl="0" indent="-228600">
              <a:spcBef>
                <a:spcPts val="360"/>
              </a:spcBef>
              <a:buClr>
                <a:srgbClr val="FF0000"/>
              </a:buClr>
              <a:buSzPts val="1800"/>
            </a:pPr>
            <a:r>
              <a:rPr lang="zh-TW" altLang="en-US" dirty="0" smtClean="0">
                <a:solidFill>
                  <a:schemeClr val="dk1"/>
                </a:solidFill>
                <a:latin typeface="Microsoft JhengHei"/>
                <a:ea typeface="Microsoft JhengHei"/>
                <a:cs typeface="Microsoft JhengHei"/>
                <a:sym typeface="Microsoft JhengHei"/>
              </a:rPr>
              <a:t>假如</a:t>
            </a:r>
            <a:r>
              <a:rPr lang="zh-TW" altLang="en-US" dirty="0">
                <a:solidFill>
                  <a:schemeClr val="dk1"/>
                </a:solidFill>
                <a:latin typeface="Microsoft JhengHei"/>
                <a:ea typeface="Microsoft JhengHei"/>
                <a:cs typeface="Microsoft JhengHei"/>
                <a:sym typeface="Microsoft JhengHei"/>
              </a:rPr>
              <a:t>只需要部分透明</a:t>
            </a:r>
          </a:p>
          <a:p>
            <a:pPr marL="457200" lvl="0" indent="-228600">
              <a:spcBef>
                <a:spcPts val="360"/>
              </a:spcBef>
              <a:buClr>
                <a:srgbClr val="FF0000"/>
              </a:buClr>
              <a:buSzPts val="1800"/>
            </a:pPr>
            <a:r>
              <a:rPr lang="zh-TW" altLang="en-US" dirty="0">
                <a:solidFill>
                  <a:schemeClr val="dk1"/>
                </a:solidFill>
                <a:latin typeface="Microsoft JhengHei"/>
                <a:ea typeface="Microsoft JhengHei"/>
                <a:cs typeface="Microsoft JhengHei"/>
                <a:sym typeface="Microsoft JhengHei"/>
              </a:rPr>
              <a:t>需要先把圖檔轉為</a:t>
            </a:r>
            <a:r>
              <a:rPr lang="en-US" altLang="zh-TW" dirty="0" err="1">
                <a:solidFill>
                  <a:schemeClr val="dk1"/>
                </a:solidFill>
                <a:latin typeface="Microsoft JhengHei"/>
                <a:ea typeface="Microsoft JhengHei"/>
                <a:cs typeface="Microsoft JhengHei"/>
                <a:sym typeface="Microsoft JhengHei"/>
              </a:rPr>
              <a:t>png</a:t>
            </a:r>
            <a:endParaRPr lang="zh-TW" altLang="en-US"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90"/>
          <p:cNvSpPr txBox="1">
            <a:spLocks noGrp="1"/>
          </p:cNvSpPr>
          <p:nvPr>
            <p:ph type="title"/>
          </p:nvPr>
        </p:nvSpPr>
        <p:spPr>
          <a:xfrm>
            <a:off x="889248" y="195486"/>
            <a:ext cx="4834896"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sz="4000" b="1">
              <a:solidFill>
                <a:srgbClr val="002060"/>
              </a:solidFill>
            </a:endParaRPr>
          </a:p>
        </p:txBody>
      </p:sp>
      <p:grpSp>
        <p:nvGrpSpPr>
          <p:cNvPr id="1250" name="Google Shape;1250;p90"/>
          <p:cNvGrpSpPr/>
          <p:nvPr/>
        </p:nvGrpSpPr>
        <p:grpSpPr>
          <a:xfrm>
            <a:off x="0" y="0"/>
            <a:ext cx="791072" cy="791072"/>
            <a:chOff x="0" y="0"/>
            <a:chExt cx="791072" cy="791072"/>
          </a:xfrm>
        </p:grpSpPr>
        <p:sp>
          <p:nvSpPr>
            <p:cNvPr id="1251" name="Google Shape;1251;p9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52" name="Google Shape;1252;p9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53" name="Google Shape;1253;p9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54" name="Google Shape;1254;p9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55" name="Google Shape;1255;p90"/>
          <p:cNvGrpSpPr/>
          <p:nvPr/>
        </p:nvGrpSpPr>
        <p:grpSpPr>
          <a:xfrm>
            <a:off x="8460432" y="4299942"/>
            <a:ext cx="500406" cy="640288"/>
            <a:chOff x="8460432" y="4299942"/>
            <a:chExt cx="500406" cy="640288"/>
          </a:xfrm>
        </p:grpSpPr>
        <p:sp>
          <p:nvSpPr>
            <p:cNvPr id="1256" name="Google Shape;1256;p9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57" name="Google Shape;1257;p9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58" name="Google Shape;1258;p9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59" name="Google Shape;1259;p9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
        <p:nvSpPr>
          <p:cNvPr id="1260" name="Google Shape;1260;p90"/>
          <p:cNvSpPr/>
          <p:nvPr/>
        </p:nvSpPr>
        <p:spPr>
          <a:xfrm>
            <a:off x="971600" y="987574"/>
            <a:ext cx="255188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（二）Blending步驟</a:t>
            </a:r>
            <a:endParaRPr sz="1800" b="1" i="0" u="none" strike="noStrike" cap="none">
              <a:solidFill>
                <a:srgbClr val="0070C0"/>
              </a:solidFill>
              <a:latin typeface="Microsoft JhengHei"/>
              <a:ea typeface="Microsoft JhengHei"/>
              <a:cs typeface="Microsoft JhengHei"/>
              <a:sym typeface="Microsoft JhengHei"/>
            </a:endParaRPr>
          </a:p>
        </p:txBody>
      </p:sp>
      <p:sp>
        <p:nvSpPr>
          <p:cNvPr id="1261" name="Google Shape;1261;p90"/>
          <p:cNvSpPr txBox="1"/>
          <p:nvPr/>
        </p:nvSpPr>
        <p:spPr>
          <a:xfrm>
            <a:off x="395536" y="1557401"/>
            <a:ext cx="8511296" cy="435133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讀取頁面輸入框中的alpha值，傳入shader中。這是因為我們用作紋理的圖片自身並沒有alpha通道（它只有RGB，所以每個相素的alpha值預設為1）。所以調整alpha值，我們就能看出它是如何影響圖像的。</a:t>
            </a:r>
            <a:endParaRPr sz="1800" b="0" i="0" u="none" strike="noStrike" cap="none">
              <a:solidFill>
                <a:schemeClr val="dk1"/>
              </a:solidFill>
              <a:latin typeface="Microsoft JhengHei"/>
              <a:ea typeface="Microsoft JhengHei"/>
              <a:cs typeface="Microsoft JhengHei"/>
              <a:sym typeface="Microsoft JhengHei"/>
            </a:endParaRPr>
          </a:p>
          <a:p>
            <a:pPr marL="114300" marR="0" lvl="0" indent="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a:p>
            <a:pPr marL="114300" marR="0" lvl="0" indent="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textureColor.rgb：紋理的RGB</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textureColor.a：紋理的alpha通道</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pic>
        <p:nvPicPr>
          <p:cNvPr id="1262" name="Google Shape;1262;p90"/>
          <p:cNvPicPr preferRelativeResize="0"/>
          <p:nvPr/>
        </p:nvPicPr>
        <p:blipFill rotWithShape="1">
          <a:blip r:embed="rId3">
            <a:alphaModFix/>
          </a:blip>
          <a:srcRect l="4618" t="45709" b="23891"/>
          <a:stretch/>
        </p:blipFill>
        <p:spPr>
          <a:xfrm>
            <a:off x="386159" y="2630846"/>
            <a:ext cx="8539447" cy="3624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9fec1acc8d_0_0"/>
          <p:cNvSpPr txBox="1">
            <a:spLocks noGrp="1"/>
          </p:cNvSpPr>
          <p:nvPr>
            <p:ph type="title"/>
          </p:nvPr>
        </p:nvSpPr>
        <p:spPr>
          <a:xfrm>
            <a:off x="889248" y="195486"/>
            <a:ext cx="71064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一、把 Texture貼在無窮遠處</a:t>
            </a:r>
            <a:endParaRPr/>
          </a:p>
        </p:txBody>
      </p:sp>
      <p:grpSp>
        <p:nvGrpSpPr>
          <p:cNvPr id="191" name="Google Shape;191;g9fec1acc8d_0_0"/>
          <p:cNvGrpSpPr/>
          <p:nvPr/>
        </p:nvGrpSpPr>
        <p:grpSpPr>
          <a:xfrm>
            <a:off x="0" y="0"/>
            <a:ext cx="791004" cy="791004"/>
            <a:chOff x="0" y="0"/>
            <a:chExt cx="791004" cy="791004"/>
          </a:xfrm>
        </p:grpSpPr>
        <p:sp>
          <p:nvSpPr>
            <p:cNvPr id="192" name="Google Shape;192;g9fec1acc8d_0_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3" name="Google Shape;193;g9fec1acc8d_0_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4" name="Google Shape;194;g9fec1acc8d_0_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5" name="Google Shape;195;g9fec1acc8d_0_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96" name="Google Shape;196;g9fec1acc8d_0_0"/>
          <p:cNvGrpSpPr/>
          <p:nvPr/>
        </p:nvGrpSpPr>
        <p:grpSpPr>
          <a:xfrm>
            <a:off x="8460432" y="4299942"/>
            <a:ext cx="500394" cy="640276"/>
            <a:chOff x="8460432" y="4299942"/>
            <a:chExt cx="500394" cy="640276"/>
          </a:xfrm>
        </p:grpSpPr>
        <p:sp>
          <p:nvSpPr>
            <p:cNvPr id="197" name="Google Shape;197;g9fec1acc8d_0_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98" name="Google Shape;198;g9fec1acc8d_0_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99" name="Google Shape;199;g9fec1acc8d_0_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00" name="Google Shape;200;g9fec1acc8d_0_0"/>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01" name="Google Shape;201;g9fec1acc8d_0_0"/>
          <p:cNvSpPr/>
          <p:nvPr/>
        </p:nvSpPr>
        <p:spPr>
          <a:xfrm>
            <a:off x="889247" y="875496"/>
            <a:ext cx="34707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(二)做法</a:t>
            </a:r>
            <a:endParaRPr sz="1400" b="0" i="0" u="none" strike="noStrike" cap="none">
              <a:solidFill>
                <a:srgbClr val="000000"/>
              </a:solidFill>
              <a:latin typeface="Arial"/>
              <a:ea typeface="Arial"/>
              <a:cs typeface="Arial"/>
              <a:sym typeface="Arial"/>
            </a:endParaRPr>
          </a:p>
        </p:txBody>
      </p:sp>
      <p:sp>
        <p:nvSpPr>
          <p:cNvPr id="202" name="Google Shape;202;g9fec1acc8d_0_0"/>
          <p:cNvSpPr txBox="1"/>
          <p:nvPr/>
        </p:nvSpPr>
        <p:spPr>
          <a:xfrm>
            <a:off x="2964894" y="1480650"/>
            <a:ext cx="5887932" cy="2182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100"/>
              <a:buFont typeface="Arial"/>
              <a:buNone/>
            </a:pPr>
            <a:r>
              <a:rPr lang="en-US" sz="1800" dirty="0" err="1">
                <a:solidFill>
                  <a:schemeClr val="dk1"/>
                </a:solidFill>
                <a:latin typeface="Microsoft JhengHei"/>
                <a:ea typeface="Microsoft JhengHei"/>
                <a:cs typeface="Microsoft JhengHei"/>
                <a:sym typeface="Microsoft JhengHei"/>
              </a:rPr>
              <a:t>步驟</a:t>
            </a:r>
            <a:endParaRPr sz="1800" dirty="0">
              <a:solidFill>
                <a:schemeClr val="dk1"/>
              </a:solidFill>
              <a:latin typeface="Microsoft JhengHei"/>
              <a:ea typeface="Microsoft JhengHei"/>
              <a:cs typeface="Microsoft JhengHei"/>
              <a:sym typeface="Microsoft JhengHei"/>
            </a:endParaRPr>
          </a:p>
          <a:p>
            <a:pPr marL="0" lvl="0" indent="0" algn="l" rtl="0">
              <a:lnSpc>
                <a:spcPct val="120000"/>
              </a:lnSpc>
              <a:spcBef>
                <a:spcPts val="0"/>
              </a:spcBef>
              <a:spcAft>
                <a:spcPts val="0"/>
              </a:spcAft>
              <a:buClr>
                <a:schemeClr val="dk1"/>
              </a:buClr>
              <a:buSzPts val="1100"/>
              <a:buFont typeface="Arial"/>
              <a:buNone/>
            </a:pPr>
            <a:r>
              <a:rPr lang="en-US" sz="1800" dirty="0">
                <a:solidFill>
                  <a:schemeClr val="dk1"/>
                </a:solidFill>
                <a:latin typeface="Microsoft JhengHei"/>
                <a:ea typeface="Microsoft JhengHei"/>
                <a:cs typeface="Microsoft JhengHei"/>
                <a:sym typeface="Microsoft JhengHei"/>
              </a:rPr>
              <a:t>1.首先在眼睛坐標系中，將頂點與眼睛位置相減得到向量</a:t>
            </a:r>
            <a:endParaRPr sz="1800" dirty="0">
              <a:solidFill>
                <a:schemeClr val="dk1"/>
              </a:solidFill>
              <a:latin typeface="Microsoft JhengHei"/>
              <a:ea typeface="Microsoft JhengHei"/>
              <a:cs typeface="Microsoft JhengHei"/>
              <a:sym typeface="Microsoft JhengHei"/>
            </a:endParaRPr>
          </a:p>
          <a:p>
            <a:pPr marL="0" lvl="0" indent="0" algn="l" rtl="0">
              <a:lnSpc>
                <a:spcPct val="120000"/>
              </a:lnSpc>
              <a:spcBef>
                <a:spcPts val="0"/>
              </a:spcBef>
              <a:spcAft>
                <a:spcPts val="0"/>
              </a:spcAft>
              <a:buClr>
                <a:schemeClr val="dk1"/>
              </a:buClr>
              <a:buSzPts val="1100"/>
              <a:buFont typeface="Arial"/>
              <a:buNone/>
            </a:pPr>
            <a:r>
              <a:rPr lang="en-US" sz="1800" dirty="0">
                <a:solidFill>
                  <a:schemeClr val="dk1"/>
                </a:solidFill>
                <a:latin typeface="Microsoft JhengHei"/>
                <a:ea typeface="Microsoft JhengHei"/>
                <a:cs typeface="Microsoft JhengHei"/>
                <a:sym typeface="Microsoft JhengHei"/>
              </a:rPr>
              <a:t>2.再透過將向量乘上 </a:t>
            </a:r>
            <a:r>
              <a:rPr lang="en-US" sz="1800" dirty="0" err="1">
                <a:solidFill>
                  <a:schemeClr val="dk1"/>
                </a:solidFill>
                <a:latin typeface="Microsoft JhengHei"/>
                <a:ea typeface="Microsoft JhengHei"/>
                <a:cs typeface="Microsoft JhengHei"/>
                <a:sym typeface="Microsoft JhengHei"/>
              </a:rPr>
              <a:t>ViewMatrix</a:t>
            </a:r>
            <a:r>
              <a:rPr lang="en-US" sz="1800" dirty="0">
                <a:solidFill>
                  <a:schemeClr val="dk1"/>
                </a:solidFill>
                <a:latin typeface="Microsoft JhengHei"/>
                <a:ea typeface="Microsoft JhengHei"/>
                <a:cs typeface="Microsoft JhengHei"/>
                <a:sym typeface="Microsoft JhengHei"/>
              </a:rPr>
              <a:t> </a:t>
            </a:r>
            <a:r>
              <a:rPr lang="en-US" sz="1800" dirty="0" err="1">
                <a:solidFill>
                  <a:schemeClr val="dk1"/>
                </a:solidFill>
                <a:latin typeface="Microsoft JhengHei"/>
                <a:ea typeface="Microsoft JhengHei"/>
                <a:cs typeface="Microsoft JhengHei"/>
                <a:sym typeface="Microsoft JhengHei"/>
              </a:rPr>
              <a:t>的反矩陣將向量變換回世界坐標系</a:t>
            </a:r>
            <a:endParaRPr sz="1800" dirty="0">
              <a:solidFill>
                <a:schemeClr val="dk1"/>
              </a:solidFill>
              <a:latin typeface="Microsoft JhengHei"/>
              <a:ea typeface="Microsoft JhengHei"/>
              <a:cs typeface="Microsoft JhengHei"/>
              <a:sym typeface="Microsoft JhengHei"/>
            </a:endParaRPr>
          </a:p>
          <a:p>
            <a:pPr marL="0" lvl="0" indent="0" algn="l" rtl="0">
              <a:lnSpc>
                <a:spcPct val="120000"/>
              </a:lnSpc>
              <a:spcBef>
                <a:spcPts val="0"/>
              </a:spcBef>
              <a:spcAft>
                <a:spcPts val="0"/>
              </a:spcAft>
              <a:buClr>
                <a:schemeClr val="dk1"/>
              </a:buClr>
              <a:buSzPts val="1100"/>
              <a:buFont typeface="Arial"/>
              <a:buNone/>
            </a:pPr>
            <a:r>
              <a:rPr lang="en-US" sz="1800" dirty="0">
                <a:solidFill>
                  <a:schemeClr val="dk1"/>
                </a:solidFill>
                <a:latin typeface="Microsoft JhengHei"/>
                <a:ea typeface="Microsoft JhengHei"/>
                <a:cs typeface="Microsoft JhengHei"/>
                <a:sym typeface="Microsoft JhengHei"/>
              </a:rPr>
              <a:t>3.由於環景貼圖的貼圖座標是由世界坐標系原點指向無窮遠的單位向量，因此需要再將其轉為單位向量</a:t>
            </a:r>
            <a:endParaRPr sz="1800" dirty="0">
              <a:solidFill>
                <a:schemeClr val="dk1"/>
              </a:solidFill>
              <a:latin typeface="Microsoft JhengHei"/>
              <a:ea typeface="Microsoft JhengHei"/>
              <a:cs typeface="Microsoft JhengHei"/>
              <a:sym typeface="Microsoft JhengHei"/>
            </a:endParaRPr>
          </a:p>
          <a:p>
            <a:pPr marL="0" lvl="0" indent="0" algn="l" rtl="0">
              <a:lnSpc>
                <a:spcPct val="120000"/>
              </a:lnSpc>
              <a:spcBef>
                <a:spcPts val="0"/>
              </a:spcBef>
              <a:spcAft>
                <a:spcPts val="0"/>
              </a:spcAft>
              <a:buClr>
                <a:schemeClr val="dk1"/>
              </a:buClr>
              <a:buSzPts val="1100"/>
              <a:buFont typeface="Arial"/>
              <a:buNone/>
            </a:pPr>
            <a:r>
              <a:rPr lang="en-US" sz="1800" dirty="0">
                <a:solidFill>
                  <a:schemeClr val="dk1"/>
                </a:solidFill>
                <a:latin typeface="Microsoft JhengHei"/>
                <a:ea typeface="Microsoft JhengHei"/>
                <a:cs typeface="Microsoft JhengHei"/>
                <a:sym typeface="Microsoft JhengHei"/>
              </a:rPr>
              <a:t>4.最終獲得的向量即為環景貼圖的貼圖座標</a:t>
            </a:r>
            <a:endParaRPr sz="18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endParaRPr sz="1800" dirty="0">
              <a:solidFill>
                <a:schemeClr val="dk1"/>
              </a:solidFill>
              <a:latin typeface="Microsoft JhengHei"/>
              <a:ea typeface="Microsoft JhengHei"/>
              <a:cs typeface="Microsoft JhengHei"/>
              <a:sym typeface="Microsoft JhengHei"/>
            </a:endParaRPr>
          </a:p>
        </p:txBody>
      </p:sp>
      <p:grpSp>
        <p:nvGrpSpPr>
          <p:cNvPr id="203" name="Google Shape;203;g9fec1acc8d_0_0"/>
          <p:cNvGrpSpPr/>
          <p:nvPr/>
        </p:nvGrpSpPr>
        <p:grpSpPr>
          <a:xfrm>
            <a:off x="250183" y="1390889"/>
            <a:ext cx="2587470" cy="2572467"/>
            <a:chOff x="2146300" y="2781829"/>
            <a:chExt cx="3414900" cy="3395100"/>
          </a:xfrm>
        </p:grpSpPr>
        <p:sp>
          <p:nvSpPr>
            <p:cNvPr id="204" name="Google Shape;204;g9fec1acc8d_0_0"/>
            <p:cNvSpPr/>
            <p:nvPr/>
          </p:nvSpPr>
          <p:spPr>
            <a:xfrm rot="-7868735">
              <a:off x="3392427" y="3727836"/>
              <a:ext cx="1483188" cy="1143654"/>
            </a:xfrm>
            <a:prstGeom prst="trapezoid">
              <a:avLst>
                <a:gd name="adj" fmla="val 42247"/>
              </a:avLst>
            </a:pr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05" name="Google Shape;205;g9fec1acc8d_0_0"/>
            <p:cNvSpPr/>
            <p:nvPr/>
          </p:nvSpPr>
          <p:spPr>
            <a:xfrm rot="-2450923">
              <a:off x="4561327" y="3162171"/>
              <a:ext cx="52747" cy="148066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06" name="Google Shape;206;g9fec1acc8d_0_0"/>
            <p:cNvSpPr/>
            <p:nvPr/>
          </p:nvSpPr>
          <p:spPr>
            <a:xfrm>
              <a:off x="2146300" y="2781829"/>
              <a:ext cx="3395100" cy="33951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207" name="Google Shape;207;g9fec1acc8d_0_0"/>
            <p:cNvCxnSpPr/>
            <p:nvPr/>
          </p:nvCxnSpPr>
          <p:spPr>
            <a:xfrm rot="10800000" flipH="1">
              <a:off x="3175905" y="2781876"/>
              <a:ext cx="1209900" cy="2377200"/>
            </a:xfrm>
            <a:prstGeom prst="straightConnector1">
              <a:avLst/>
            </a:prstGeom>
            <a:noFill/>
            <a:ln w="9525" cap="flat" cmpd="sng">
              <a:solidFill>
                <a:srgbClr val="4A7DBA"/>
              </a:solidFill>
              <a:prstDash val="lgDash"/>
              <a:round/>
              <a:headEnd type="none" w="sm" len="sm"/>
              <a:tailEnd type="triangle" w="med" len="med"/>
            </a:ln>
          </p:spPr>
        </p:cxnSp>
        <p:cxnSp>
          <p:nvCxnSpPr>
            <p:cNvPr id="208" name="Google Shape;208;g9fec1acc8d_0_0"/>
            <p:cNvCxnSpPr/>
            <p:nvPr/>
          </p:nvCxnSpPr>
          <p:spPr>
            <a:xfrm rot="10800000" flipH="1">
              <a:off x="3098800" y="4307146"/>
              <a:ext cx="2462400" cy="820200"/>
            </a:xfrm>
            <a:prstGeom prst="straightConnector1">
              <a:avLst/>
            </a:prstGeom>
            <a:noFill/>
            <a:ln w="9525" cap="flat" cmpd="sng">
              <a:solidFill>
                <a:srgbClr val="4A7DBA"/>
              </a:solidFill>
              <a:prstDash val="lgDash"/>
              <a:round/>
              <a:headEnd type="none" w="sm" len="sm"/>
              <a:tailEnd type="triangle" w="med" len="med"/>
            </a:ln>
          </p:spPr>
        </p:cxnSp>
        <p:grpSp>
          <p:nvGrpSpPr>
            <p:cNvPr id="209" name="Google Shape;209;g9fec1acc8d_0_0"/>
            <p:cNvGrpSpPr/>
            <p:nvPr/>
          </p:nvGrpSpPr>
          <p:grpSpPr>
            <a:xfrm rot="-2592869">
              <a:off x="2607526" y="4942017"/>
              <a:ext cx="671206" cy="679671"/>
              <a:chOff x="4670456" y="3919682"/>
              <a:chExt cx="933000" cy="861877"/>
            </a:xfrm>
          </p:grpSpPr>
          <p:sp>
            <p:nvSpPr>
              <p:cNvPr id="210" name="Google Shape;210;g9fec1acc8d_0_0"/>
              <p:cNvSpPr/>
              <p:nvPr/>
            </p:nvSpPr>
            <p:spPr>
              <a:xfrm>
                <a:off x="5344837" y="3993573"/>
                <a:ext cx="258600" cy="720300"/>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211" name="Google Shape;211;g9fec1acc8d_0_0"/>
              <p:cNvCxnSpPr/>
              <p:nvPr/>
            </p:nvCxnSpPr>
            <p:spPr>
              <a:xfrm flipH="1">
                <a:off x="4670598" y="3919682"/>
                <a:ext cx="926100" cy="452700"/>
              </a:xfrm>
              <a:prstGeom prst="straightConnector1">
                <a:avLst/>
              </a:prstGeom>
              <a:noFill/>
              <a:ln w="9525" cap="flat" cmpd="sng">
                <a:solidFill>
                  <a:schemeClr val="dk1"/>
                </a:solidFill>
                <a:prstDash val="solid"/>
                <a:round/>
                <a:headEnd type="none" w="sm" len="sm"/>
                <a:tailEnd type="none" w="sm" len="sm"/>
              </a:ln>
            </p:spPr>
          </p:cxnSp>
          <p:cxnSp>
            <p:nvCxnSpPr>
              <p:cNvPr id="212" name="Google Shape;212;g9fec1acc8d_0_0"/>
              <p:cNvCxnSpPr/>
              <p:nvPr/>
            </p:nvCxnSpPr>
            <p:spPr>
              <a:xfrm rot="10800000">
                <a:off x="4670456" y="4372359"/>
                <a:ext cx="933000" cy="409200"/>
              </a:xfrm>
              <a:prstGeom prst="straightConnector1">
                <a:avLst/>
              </a:prstGeom>
              <a:noFill/>
              <a:ln w="9525" cap="flat" cmpd="sng">
                <a:solidFill>
                  <a:schemeClr val="dk1"/>
                </a:solidFill>
                <a:prstDash val="solid"/>
                <a:round/>
                <a:headEnd type="none" w="sm" len="sm"/>
                <a:tailEnd type="none" w="sm" len="sm"/>
              </a:ln>
            </p:spPr>
          </p:cxnSp>
          <p:sp>
            <p:nvSpPr>
              <p:cNvPr id="213" name="Google Shape;213;g9fec1acc8d_0_0"/>
              <p:cNvSpPr/>
              <p:nvPr/>
            </p:nvSpPr>
            <p:spPr>
              <a:xfrm>
                <a:off x="5437201" y="4159826"/>
                <a:ext cx="159600" cy="1449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grpSp>
        <p:sp>
          <p:nvSpPr>
            <p:cNvPr id="214" name="Google Shape;214;g9fec1acc8d_0_0"/>
            <p:cNvSpPr txBox="1"/>
            <p:nvPr/>
          </p:nvSpPr>
          <p:spPr>
            <a:xfrm>
              <a:off x="3780819" y="3976511"/>
              <a:ext cx="943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可視範圍</a:t>
              </a:r>
              <a:endParaRPr sz="1400" b="0" i="0" u="none" strike="noStrike" cap="none">
                <a:solidFill>
                  <a:srgbClr val="000000"/>
                </a:solidFill>
                <a:latin typeface="Microsoft JhengHei"/>
                <a:ea typeface="Microsoft JhengHei"/>
                <a:cs typeface="Microsoft JhengHei"/>
                <a:sym typeface="Microsoft JhengHei"/>
              </a:endParaRPr>
            </a:p>
          </p:txBody>
        </p:sp>
        <p:sp>
          <p:nvSpPr>
            <p:cNvPr id="215" name="Google Shape;215;g9fec1acc8d_0_0"/>
            <p:cNvSpPr txBox="1"/>
            <p:nvPr/>
          </p:nvSpPr>
          <p:spPr>
            <a:xfrm>
              <a:off x="2146301" y="5793337"/>
              <a:ext cx="3395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Cube Texture Map 六面材質</a:t>
              </a:r>
              <a:endParaRPr sz="1400" b="0" i="0" u="none" strike="noStrike" cap="none">
                <a:solidFill>
                  <a:srgbClr val="000000"/>
                </a:solidFill>
                <a:latin typeface="Microsoft JhengHei"/>
                <a:ea typeface="Microsoft JhengHei"/>
                <a:cs typeface="Microsoft JhengHei"/>
                <a:sym typeface="Microsoft JhengHei"/>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91"/>
          <p:cNvSpPr txBox="1">
            <a:spLocks noGrp="1"/>
          </p:cNvSpPr>
          <p:nvPr>
            <p:ph type="title"/>
          </p:nvPr>
        </p:nvSpPr>
        <p:spPr>
          <a:xfrm>
            <a:off x="889248" y="195486"/>
            <a:ext cx="4834896"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sz="4000" b="1">
              <a:solidFill>
                <a:srgbClr val="002060"/>
              </a:solidFill>
            </a:endParaRPr>
          </a:p>
        </p:txBody>
      </p:sp>
      <p:grpSp>
        <p:nvGrpSpPr>
          <p:cNvPr id="1268" name="Google Shape;1268;p91"/>
          <p:cNvGrpSpPr/>
          <p:nvPr/>
        </p:nvGrpSpPr>
        <p:grpSpPr>
          <a:xfrm>
            <a:off x="0" y="0"/>
            <a:ext cx="791072" cy="791072"/>
            <a:chOff x="0" y="0"/>
            <a:chExt cx="791072" cy="791072"/>
          </a:xfrm>
        </p:grpSpPr>
        <p:sp>
          <p:nvSpPr>
            <p:cNvPr id="1269" name="Google Shape;1269;p9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70" name="Google Shape;1270;p9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71" name="Google Shape;1271;p9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72" name="Google Shape;1272;p9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73" name="Google Shape;1273;p91"/>
          <p:cNvGrpSpPr/>
          <p:nvPr/>
        </p:nvGrpSpPr>
        <p:grpSpPr>
          <a:xfrm>
            <a:off x="8460432" y="4299942"/>
            <a:ext cx="500406" cy="640288"/>
            <a:chOff x="8460432" y="4299942"/>
            <a:chExt cx="500406" cy="640288"/>
          </a:xfrm>
        </p:grpSpPr>
        <p:sp>
          <p:nvSpPr>
            <p:cNvPr id="1274" name="Google Shape;1274;p9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75" name="Google Shape;1275;p9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76" name="Google Shape;1276;p9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77" name="Google Shape;1277;p9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
        <p:nvSpPr>
          <p:cNvPr id="1278" name="Google Shape;1278;p91"/>
          <p:cNvSpPr/>
          <p:nvPr/>
        </p:nvSpPr>
        <p:spPr>
          <a:xfrm>
            <a:off x="971600" y="987574"/>
            <a:ext cx="255188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（二）Blending步驟</a:t>
            </a:r>
            <a:endParaRPr sz="1800" b="1" i="0" u="none" strike="noStrike" cap="none">
              <a:solidFill>
                <a:srgbClr val="0070C0"/>
              </a:solidFill>
              <a:latin typeface="Microsoft JhengHei"/>
              <a:ea typeface="Microsoft JhengHei"/>
              <a:cs typeface="Microsoft JhengHei"/>
              <a:sym typeface="Microsoft JhengHei"/>
            </a:endParaRPr>
          </a:p>
        </p:txBody>
      </p:sp>
      <p:sp>
        <p:nvSpPr>
          <p:cNvPr id="1279" name="Google Shape;1279;p91"/>
          <p:cNvSpPr txBox="1"/>
          <p:nvPr/>
        </p:nvSpPr>
        <p:spPr>
          <a:xfrm>
            <a:off x="18762" y="1563497"/>
            <a:ext cx="8888070" cy="312653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如何得到一個合適的透明效果呢？需要使用SRC_ALPHA作為Source Factor，用ONE_MINUS_SRC_ALPHA作為Destination Factor。而源片段和目標片段的運算方式不同，所以，我們將會十分依賴繪製物體的順序。</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OpenGL的FAQ中說到：當有開啟Depth Test時，畫圖或物體時應該按照從後到前的順序，且完全不透明的物體應該先被畫過，接著才是畫半透明的物體，如果沒有依照此順序繪圖，會造成半透明物體與其他物體遮擋資訊不正確。</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Depth Buffer只能保證最近的面，而半透明物體需要保存多層面資訊，才能呈現正確的效果。所以需要先畫不透明的物體，然後再畫半透明物體，同時得按照由遠到近的順序繪製才行。</a:t>
            </a:r>
            <a:endParaRPr sz="18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19"/>
          <p:cNvSpPr txBox="1">
            <a:spLocks noGrp="1"/>
          </p:cNvSpPr>
          <p:nvPr>
            <p:ph type="title"/>
          </p:nvPr>
        </p:nvSpPr>
        <p:spPr>
          <a:xfrm>
            <a:off x="889248" y="195486"/>
            <a:ext cx="6493008"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a:p>
        </p:txBody>
      </p:sp>
      <p:grpSp>
        <p:nvGrpSpPr>
          <p:cNvPr id="1285" name="Google Shape;1285;p19"/>
          <p:cNvGrpSpPr/>
          <p:nvPr/>
        </p:nvGrpSpPr>
        <p:grpSpPr>
          <a:xfrm>
            <a:off x="0" y="0"/>
            <a:ext cx="791072" cy="791072"/>
            <a:chOff x="0" y="0"/>
            <a:chExt cx="791072" cy="791072"/>
          </a:xfrm>
        </p:grpSpPr>
        <p:sp>
          <p:nvSpPr>
            <p:cNvPr id="1286" name="Google Shape;1286;p1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87" name="Google Shape;1287;p1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88" name="Google Shape;1288;p1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89" name="Google Shape;1289;p1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90" name="Google Shape;1290;p19"/>
          <p:cNvGrpSpPr/>
          <p:nvPr/>
        </p:nvGrpSpPr>
        <p:grpSpPr>
          <a:xfrm>
            <a:off x="8460432" y="4299942"/>
            <a:ext cx="500406" cy="640288"/>
            <a:chOff x="8460432" y="4299942"/>
            <a:chExt cx="500406" cy="640288"/>
          </a:xfrm>
        </p:grpSpPr>
        <p:sp>
          <p:nvSpPr>
            <p:cNvPr id="1291" name="Google Shape;1291;p1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92" name="Google Shape;1292;p1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93" name="Google Shape;1293;p1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94" name="Google Shape;1294;p1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
        <p:nvSpPr>
          <p:cNvPr id="1295" name="Google Shape;1295;p19"/>
          <p:cNvSpPr/>
          <p:nvPr/>
        </p:nvSpPr>
        <p:spPr>
          <a:xfrm>
            <a:off x="971600" y="987574"/>
            <a:ext cx="1643584"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（二）Demo</a:t>
            </a:r>
            <a:endParaRPr sz="1800" b="1" i="0" u="none" strike="noStrike" cap="none">
              <a:solidFill>
                <a:srgbClr val="0070C0"/>
              </a:solidFill>
              <a:latin typeface="Microsoft JhengHei"/>
              <a:ea typeface="Microsoft JhengHei"/>
              <a:cs typeface="Microsoft JhengHei"/>
              <a:sym typeface="Microsoft JhengHei"/>
            </a:endParaRPr>
          </a:p>
        </p:txBody>
      </p:sp>
      <p:sp>
        <p:nvSpPr>
          <p:cNvPr id="1296" name="Google Shape;1296;p19"/>
          <p:cNvSpPr txBox="1"/>
          <p:nvPr/>
        </p:nvSpPr>
        <p:spPr>
          <a:xfrm>
            <a:off x="791072" y="1419622"/>
            <a:ext cx="3886031" cy="77493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在Alpha同樣設為0.5的情況下</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grpSp>
        <p:nvGrpSpPr>
          <p:cNvPr id="1297" name="Google Shape;1297;p19"/>
          <p:cNvGrpSpPr/>
          <p:nvPr/>
        </p:nvGrpSpPr>
        <p:grpSpPr>
          <a:xfrm>
            <a:off x="1665376" y="2037164"/>
            <a:ext cx="5116103" cy="2678800"/>
            <a:chOff x="1975617" y="2632148"/>
            <a:chExt cx="7907972" cy="4140627"/>
          </a:xfrm>
        </p:grpSpPr>
        <p:pic>
          <p:nvPicPr>
            <p:cNvPr id="1298" name="Google Shape;1298;p19"/>
            <p:cNvPicPr preferRelativeResize="0"/>
            <p:nvPr/>
          </p:nvPicPr>
          <p:blipFill rotWithShape="1">
            <a:blip r:embed="rId3">
              <a:alphaModFix/>
            </a:blip>
            <a:srcRect/>
            <a:stretch/>
          </p:blipFill>
          <p:spPr>
            <a:xfrm>
              <a:off x="1975617" y="3163077"/>
              <a:ext cx="3626302" cy="3608896"/>
            </a:xfrm>
            <a:prstGeom prst="rect">
              <a:avLst/>
            </a:prstGeom>
            <a:noFill/>
            <a:ln>
              <a:noFill/>
            </a:ln>
          </p:spPr>
        </p:pic>
        <p:pic>
          <p:nvPicPr>
            <p:cNvPr id="1299" name="Google Shape;1299;p19"/>
            <p:cNvPicPr preferRelativeResize="0"/>
            <p:nvPr/>
          </p:nvPicPr>
          <p:blipFill rotWithShape="1">
            <a:blip r:embed="rId4">
              <a:alphaModFix/>
            </a:blip>
            <a:srcRect/>
            <a:stretch/>
          </p:blipFill>
          <p:spPr>
            <a:xfrm>
              <a:off x="6314253" y="3163076"/>
              <a:ext cx="3569336" cy="3609699"/>
            </a:xfrm>
            <a:prstGeom prst="rect">
              <a:avLst/>
            </a:prstGeom>
            <a:noFill/>
            <a:ln>
              <a:noFill/>
            </a:ln>
          </p:spPr>
        </p:pic>
        <p:sp>
          <p:nvSpPr>
            <p:cNvPr id="1300" name="Google Shape;1300;p19"/>
            <p:cNvSpPr txBox="1"/>
            <p:nvPr/>
          </p:nvSpPr>
          <p:spPr>
            <a:xfrm>
              <a:off x="2298345" y="2632148"/>
              <a:ext cx="278436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開啟Blending</a:t>
              </a:r>
              <a:endParaRPr sz="1800" b="0" i="0" u="none" strike="noStrike" cap="none">
                <a:solidFill>
                  <a:srgbClr val="000000"/>
                </a:solidFill>
                <a:latin typeface="Microsoft JhengHei"/>
                <a:ea typeface="Microsoft JhengHei"/>
                <a:cs typeface="Microsoft JhengHei"/>
                <a:sym typeface="Microsoft JhengHei"/>
              </a:endParaRPr>
            </a:p>
          </p:txBody>
        </p:sp>
        <p:sp>
          <p:nvSpPr>
            <p:cNvPr id="1301" name="Google Shape;1301;p19"/>
            <p:cNvSpPr txBox="1"/>
            <p:nvPr/>
          </p:nvSpPr>
          <p:spPr>
            <a:xfrm>
              <a:off x="6499112" y="2659042"/>
              <a:ext cx="278436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關閉Blending</a:t>
              </a:r>
              <a:endParaRPr sz="1800" b="0" i="0" u="none" strike="noStrike" cap="none">
                <a:solidFill>
                  <a:srgbClr val="000000"/>
                </a:solidFill>
                <a:latin typeface="Microsoft JhengHei"/>
                <a:ea typeface="Microsoft JhengHei"/>
                <a:cs typeface="Microsoft JhengHei"/>
                <a:sym typeface="Microsoft JhengHei"/>
              </a:endParaRPr>
            </a:p>
          </p:txBody>
        </p:sp>
      </p:grpSp>
      <p:sp>
        <p:nvSpPr>
          <p:cNvPr id="1302" name="Google Shape;1302;p19"/>
          <p:cNvSpPr txBox="1"/>
          <p:nvPr/>
        </p:nvSpPr>
        <p:spPr>
          <a:xfrm>
            <a:off x="2615184" y="944902"/>
            <a:ext cx="1225297" cy="432048"/>
          </a:xfrm>
          <a:prstGeom prst="rect">
            <a:avLst/>
          </a:prstGeom>
          <a:noFill/>
          <a:ln>
            <a:noFill/>
          </a:ln>
        </p:spPr>
        <p:txBody>
          <a:bodyPr spcFirstLastPara="1" wrap="square" lIns="91425" tIns="45700" rIns="91425" bIns="45700" anchor="t" anchorCtr="0">
            <a:normAutofit/>
          </a:bodyPr>
          <a:lstStyle/>
          <a:p>
            <a:pPr marL="114300" marR="0" lvl="0" indent="0" algn="l" rtl="0">
              <a:lnSpc>
                <a:spcPct val="100000"/>
              </a:lnSpc>
              <a:spcBef>
                <a:spcPts val="360"/>
              </a:spcBef>
              <a:spcAft>
                <a:spcPts val="0"/>
              </a:spcAft>
              <a:buClr>
                <a:schemeClr val="dk1"/>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Demo 1</a:t>
            </a:r>
            <a:endParaRPr sz="1800" b="1" i="0" u="none" strike="noStrike" cap="none">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20"/>
          <p:cNvSpPr txBox="1">
            <a:spLocks noGrp="1"/>
          </p:cNvSpPr>
          <p:nvPr>
            <p:ph type="title"/>
          </p:nvPr>
        </p:nvSpPr>
        <p:spPr>
          <a:xfrm>
            <a:off x="889248" y="195486"/>
            <a:ext cx="6493008"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a:p>
        </p:txBody>
      </p:sp>
      <p:grpSp>
        <p:nvGrpSpPr>
          <p:cNvPr id="1308" name="Google Shape;1308;p20"/>
          <p:cNvGrpSpPr/>
          <p:nvPr/>
        </p:nvGrpSpPr>
        <p:grpSpPr>
          <a:xfrm>
            <a:off x="0" y="0"/>
            <a:ext cx="791072" cy="791072"/>
            <a:chOff x="0" y="0"/>
            <a:chExt cx="791072" cy="791072"/>
          </a:xfrm>
        </p:grpSpPr>
        <p:sp>
          <p:nvSpPr>
            <p:cNvPr id="1309" name="Google Shape;1309;p2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10" name="Google Shape;1310;p2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11" name="Google Shape;1311;p2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12" name="Google Shape;1312;p2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13" name="Google Shape;1313;p20"/>
          <p:cNvGrpSpPr/>
          <p:nvPr/>
        </p:nvGrpSpPr>
        <p:grpSpPr>
          <a:xfrm>
            <a:off x="8460432" y="4299942"/>
            <a:ext cx="500406" cy="640288"/>
            <a:chOff x="8460432" y="4299942"/>
            <a:chExt cx="500406" cy="640288"/>
          </a:xfrm>
        </p:grpSpPr>
        <p:sp>
          <p:nvSpPr>
            <p:cNvPr id="1314" name="Google Shape;1314;p2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15" name="Google Shape;1315;p2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16" name="Google Shape;1316;p2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17" name="Google Shape;1317;p2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
        <p:nvSpPr>
          <p:cNvPr id="1318" name="Google Shape;1318;p20"/>
          <p:cNvSpPr/>
          <p:nvPr/>
        </p:nvSpPr>
        <p:spPr>
          <a:xfrm>
            <a:off x="971600" y="987574"/>
            <a:ext cx="1643584"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（二）Demo</a:t>
            </a:r>
            <a:endParaRPr sz="1800" b="1" i="0" u="none" strike="noStrike" cap="none">
              <a:solidFill>
                <a:srgbClr val="0070C0"/>
              </a:solidFill>
              <a:latin typeface="Microsoft JhengHei"/>
              <a:ea typeface="Microsoft JhengHei"/>
              <a:cs typeface="Microsoft JhengHei"/>
              <a:sym typeface="Microsoft JhengHei"/>
            </a:endParaRPr>
          </a:p>
        </p:txBody>
      </p:sp>
      <p:sp>
        <p:nvSpPr>
          <p:cNvPr id="1319" name="Google Shape;1319;p20"/>
          <p:cNvSpPr txBox="1"/>
          <p:nvPr/>
        </p:nvSpPr>
        <p:spPr>
          <a:xfrm>
            <a:off x="2615184" y="944902"/>
            <a:ext cx="1225297" cy="432048"/>
          </a:xfrm>
          <a:prstGeom prst="rect">
            <a:avLst/>
          </a:prstGeom>
          <a:noFill/>
          <a:ln>
            <a:noFill/>
          </a:ln>
        </p:spPr>
        <p:txBody>
          <a:bodyPr spcFirstLastPara="1" wrap="square" lIns="91425" tIns="45700" rIns="91425" bIns="45700" anchor="t" anchorCtr="0">
            <a:normAutofit/>
          </a:bodyPr>
          <a:lstStyle/>
          <a:p>
            <a:pPr marL="114300" marR="0" lvl="0" indent="0" algn="l" rtl="0">
              <a:lnSpc>
                <a:spcPct val="100000"/>
              </a:lnSpc>
              <a:spcBef>
                <a:spcPts val="360"/>
              </a:spcBef>
              <a:spcAft>
                <a:spcPts val="0"/>
              </a:spcAft>
              <a:buClr>
                <a:schemeClr val="dk1"/>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Demo 2</a:t>
            </a:r>
            <a:endParaRPr sz="1800" b="1" i="0" u="none" strike="noStrike" cap="none">
              <a:solidFill>
                <a:srgbClr val="0070C0"/>
              </a:solidFill>
              <a:latin typeface="Microsoft JhengHei"/>
              <a:ea typeface="Microsoft JhengHei"/>
              <a:cs typeface="Microsoft JhengHei"/>
              <a:sym typeface="Microsoft JhengHei"/>
            </a:endParaRPr>
          </a:p>
        </p:txBody>
      </p:sp>
      <p:sp>
        <p:nvSpPr>
          <p:cNvPr id="1320" name="Google Shape;1320;p20"/>
          <p:cNvSpPr txBox="1"/>
          <p:nvPr/>
        </p:nvSpPr>
        <p:spPr>
          <a:xfrm>
            <a:off x="-34353" y="1434735"/>
            <a:ext cx="5645727" cy="133285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開啟混合，且不關閉深度檢測。</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我們先繪製立方體的背面，再繪製正面。繪製背面時，它會被寫入片段緩存中，然後正面會在它上面進行混合。</a:t>
            </a:r>
            <a:endParaRPr sz="1800" b="0" i="0" u="none" strike="noStrike" cap="none">
              <a:solidFill>
                <a:schemeClr val="dk1"/>
              </a:solidFill>
              <a:latin typeface="Microsoft JhengHei"/>
              <a:ea typeface="Microsoft JhengHei"/>
              <a:cs typeface="Microsoft JhengHei"/>
              <a:sym typeface="Microsoft JhengHei"/>
            </a:endParaRPr>
          </a:p>
        </p:txBody>
      </p:sp>
      <p:pic>
        <p:nvPicPr>
          <p:cNvPr id="1321" name="Google Shape;1321;p20"/>
          <p:cNvPicPr preferRelativeResize="0"/>
          <p:nvPr/>
        </p:nvPicPr>
        <p:blipFill rotWithShape="1">
          <a:blip r:embed="rId3">
            <a:alphaModFix/>
          </a:blip>
          <a:srcRect/>
          <a:stretch/>
        </p:blipFill>
        <p:spPr>
          <a:xfrm>
            <a:off x="265275" y="2767585"/>
            <a:ext cx="3278263" cy="599384"/>
          </a:xfrm>
          <a:prstGeom prst="rect">
            <a:avLst/>
          </a:prstGeom>
          <a:noFill/>
          <a:ln>
            <a:noFill/>
          </a:ln>
        </p:spPr>
      </p:pic>
      <p:sp>
        <p:nvSpPr>
          <p:cNvPr id="1322" name="Google Shape;1322;p20"/>
          <p:cNvSpPr txBox="1"/>
          <p:nvPr/>
        </p:nvSpPr>
        <p:spPr>
          <a:xfrm>
            <a:off x="-34353" y="3508489"/>
            <a:ext cx="5645727" cy="100747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00"/>
              </a:buClr>
              <a:buSzPts val="1800"/>
              <a:buFont typeface="Arial"/>
              <a:buChar char="•"/>
            </a:pPr>
            <a:r>
              <a:rPr lang="en-US" sz="1800" b="0" i="0" u="none" strike="noStrike" cap="none">
                <a:solidFill>
                  <a:schemeClr val="dk1"/>
                </a:solidFill>
                <a:latin typeface="Arial"/>
                <a:ea typeface="Arial"/>
                <a:cs typeface="Arial"/>
                <a:sym typeface="Arial"/>
              </a:rPr>
              <a:t>Depth Test在webGLStart時已經Enable了，因此將Disable動作取消的話，等同於Depth Test仍處於啟用狀態。</a:t>
            </a:r>
            <a:endParaRPr sz="1800" b="0" i="0" u="none" strike="noStrike" cap="none">
              <a:solidFill>
                <a:schemeClr val="dk1"/>
              </a:solidFill>
              <a:latin typeface="Arial"/>
              <a:ea typeface="Arial"/>
              <a:cs typeface="Arial"/>
              <a:sym typeface="Arial"/>
            </a:endParaRPr>
          </a:p>
        </p:txBody>
      </p:sp>
      <p:pic>
        <p:nvPicPr>
          <p:cNvPr id="1323" name="Google Shape;1323;p20"/>
          <p:cNvPicPr preferRelativeResize="0"/>
          <p:nvPr/>
        </p:nvPicPr>
        <p:blipFill rotWithShape="1">
          <a:blip r:embed="rId4">
            <a:alphaModFix/>
          </a:blip>
          <a:srcRect/>
          <a:stretch/>
        </p:blipFill>
        <p:spPr>
          <a:xfrm>
            <a:off x="5529295" y="906155"/>
            <a:ext cx="3614705" cy="364385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21"/>
          <p:cNvSpPr txBox="1">
            <a:spLocks noGrp="1"/>
          </p:cNvSpPr>
          <p:nvPr>
            <p:ph type="title"/>
          </p:nvPr>
        </p:nvSpPr>
        <p:spPr>
          <a:xfrm>
            <a:off x="889248" y="195486"/>
            <a:ext cx="6493008"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二、Blending實做</a:t>
            </a:r>
            <a:endParaRPr/>
          </a:p>
        </p:txBody>
      </p:sp>
      <p:grpSp>
        <p:nvGrpSpPr>
          <p:cNvPr id="1329" name="Google Shape;1329;p21"/>
          <p:cNvGrpSpPr/>
          <p:nvPr/>
        </p:nvGrpSpPr>
        <p:grpSpPr>
          <a:xfrm>
            <a:off x="0" y="0"/>
            <a:ext cx="791072" cy="791072"/>
            <a:chOff x="0" y="0"/>
            <a:chExt cx="791072" cy="791072"/>
          </a:xfrm>
        </p:grpSpPr>
        <p:sp>
          <p:nvSpPr>
            <p:cNvPr id="1330" name="Google Shape;1330;p2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31" name="Google Shape;1331;p2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32" name="Google Shape;1332;p2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33" name="Google Shape;1333;p2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34" name="Google Shape;1334;p21"/>
          <p:cNvGrpSpPr/>
          <p:nvPr/>
        </p:nvGrpSpPr>
        <p:grpSpPr>
          <a:xfrm>
            <a:off x="8460432" y="4299942"/>
            <a:ext cx="500406" cy="640288"/>
            <a:chOff x="8460432" y="4299942"/>
            <a:chExt cx="500406" cy="640288"/>
          </a:xfrm>
        </p:grpSpPr>
        <p:sp>
          <p:nvSpPr>
            <p:cNvPr id="1335" name="Google Shape;1335;p2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36" name="Google Shape;1336;p2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37" name="Google Shape;1337;p2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38" name="Google Shape;1338;p2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
        <p:nvSpPr>
          <p:cNvPr id="1339" name="Google Shape;1339;p21"/>
          <p:cNvSpPr/>
          <p:nvPr/>
        </p:nvSpPr>
        <p:spPr>
          <a:xfrm>
            <a:off x="971600" y="987574"/>
            <a:ext cx="1643584"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（二）Demo</a:t>
            </a:r>
            <a:endParaRPr sz="1800" b="1" i="0" u="none" strike="noStrike" cap="none">
              <a:solidFill>
                <a:srgbClr val="0070C0"/>
              </a:solidFill>
              <a:latin typeface="Microsoft JhengHei"/>
              <a:ea typeface="Microsoft JhengHei"/>
              <a:cs typeface="Microsoft JhengHei"/>
              <a:sym typeface="Microsoft JhengHei"/>
            </a:endParaRPr>
          </a:p>
        </p:txBody>
      </p:sp>
      <p:sp>
        <p:nvSpPr>
          <p:cNvPr id="1340" name="Google Shape;1340;p21"/>
          <p:cNvSpPr txBox="1"/>
          <p:nvPr/>
        </p:nvSpPr>
        <p:spPr>
          <a:xfrm>
            <a:off x="2615184" y="944902"/>
            <a:ext cx="1225297" cy="432048"/>
          </a:xfrm>
          <a:prstGeom prst="rect">
            <a:avLst/>
          </a:prstGeom>
          <a:noFill/>
          <a:ln>
            <a:noFill/>
          </a:ln>
        </p:spPr>
        <p:txBody>
          <a:bodyPr spcFirstLastPara="1" wrap="square" lIns="91425" tIns="45700" rIns="91425" bIns="45700" anchor="t" anchorCtr="0">
            <a:normAutofit/>
          </a:bodyPr>
          <a:lstStyle/>
          <a:p>
            <a:pPr marL="114300" marR="0" lvl="0" indent="0" algn="l" rtl="0">
              <a:lnSpc>
                <a:spcPct val="100000"/>
              </a:lnSpc>
              <a:spcBef>
                <a:spcPts val="360"/>
              </a:spcBef>
              <a:spcAft>
                <a:spcPts val="0"/>
              </a:spcAft>
              <a:buClr>
                <a:schemeClr val="dk1"/>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Demo 2</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1341" name="Google Shape;1341;p21"/>
          <p:cNvGrpSpPr/>
          <p:nvPr/>
        </p:nvGrpSpPr>
        <p:grpSpPr>
          <a:xfrm>
            <a:off x="1267803" y="1550115"/>
            <a:ext cx="6899162" cy="3346570"/>
            <a:chOff x="493611" y="1539654"/>
            <a:chExt cx="6899162" cy="3346570"/>
          </a:xfrm>
        </p:grpSpPr>
        <p:pic>
          <p:nvPicPr>
            <p:cNvPr id="1342" name="Google Shape;1342;p21"/>
            <p:cNvPicPr preferRelativeResize="0"/>
            <p:nvPr/>
          </p:nvPicPr>
          <p:blipFill rotWithShape="1">
            <a:blip r:embed="rId3">
              <a:alphaModFix/>
            </a:blip>
            <a:srcRect/>
            <a:stretch/>
          </p:blipFill>
          <p:spPr>
            <a:xfrm>
              <a:off x="493611" y="1888669"/>
              <a:ext cx="2997555" cy="2997555"/>
            </a:xfrm>
            <a:prstGeom prst="rect">
              <a:avLst/>
            </a:prstGeom>
            <a:noFill/>
            <a:ln>
              <a:noFill/>
            </a:ln>
          </p:spPr>
        </p:pic>
        <p:pic>
          <p:nvPicPr>
            <p:cNvPr id="1343" name="Google Shape;1343;p21"/>
            <p:cNvPicPr preferRelativeResize="0"/>
            <p:nvPr/>
          </p:nvPicPr>
          <p:blipFill rotWithShape="1">
            <a:blip r:embed="rId4">
              <a:alphaModFix/>
            </a:blip>
            <a:srcRect/>
            <a:stretch/>
          </p:blipFill>
          <p:spPr>
            <a:xfrm>
              <a:off x="4395218" y="1888669"/>
              <a:ext cx="2997555" cy="2997555"/>
            </a:xfrm>
            <a:prstGeom prst="rect">
              <a:avLst/>
            </a:prstGeom>
            <a:noFill/>
            <a:ln>
              <a:noFill/>
            </a:ln>
          </p:spPr>
        </p:pic>
        <p:sp>
          <p:nvSpPr>
            <p:cNvPr id="1344" name="Google Shape;1344;p21"/>
            <p:cNvSpPr/>
            <p:nvPr/>
          </p:nvSpPr>
          <p:spPr>
            <a:xfrm>
              <a:off x="5275075" y="1550115"/>
              <a:ext cx="123783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Microsoft JhengHei"/>
                  <a:ea typeface="Microsoft JhengHei"/>
                  <a:cs typeface="Microsoft JhengHei"/>
                  <a:sym typeface="Microsoft JhengHei"/>
                </a:rPr>
                <a:t>Alpha：1.0</a:t>
              </a:r>
              <a:endParaRPr sz="1600" b="0" i="0" u="none" strike="noStrike" cap="none">
                <a:solidFill>
                  <a:srgbClr val="000000"/>
                </a:solidFill>
                <a:latin typeface="Microsoft JhengHei"/>
                <a:ea typeface="Microsoft JhengHei"/>
                <a:cs typeface="Microsoft JhengHei"/>
                <a:sym typeface="Microsoft JhengHei"/>
              </a:endParaRPr>
            </a:p>
          </p:txBody>
        </p:sp>
        <p:sp>
          <p:nvSpPr>
            <p:cNvPr id="1345" name="Google Shape;1345;p21"/>
            <p:cNvSpPr/>
            <p:nvPr/>
          </p:nvSpPr>
          <p:spPr>
            <a:xfrm>
              <a:off x="1373468" y="1539654"/>
              <a:ext cx="123783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Microsoft JhengHei"/>
                  <a:ea typeface="Microsoft JhengHei"/>
                  <a:cs typeface="Microsoft JhengHei"/>
                  <a:sym typeface="Microsoft JhengHei"/>
                </a:rPr>
                <a:t>Alpha：0.5</a:t>
              </a:r>
              <a:endParaRPr sz="1600" b="0" i="0" u="none" strike="noStrike" cap="none">
                <a:solidFill>
                  <a:srgbClr val="000000"/>
                </a:solidFill>
                <a:latin typeface="Microsoft JhengHei"/>
                <a:ea typeface="Microsoft JhengHei"/>
                <a:cs typeface="Microsoft JhengHei"/>
                <a:sym typeface="Microsoft JhengHe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22"/>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3600" b="1">
                <a:solidFill>
                  <a:srgbClr val="002060"/>
                </a:solidFill>
              </a:rPr>
              <a:t>三、Blending 應用：Billboarding</a:t>
            </a:r>
            <a:endParaRPr sz="3600" b="1">
              <a:solidFill>
                <a:srgbClr val="002060"/>
              </a:solidFill>
            </a:endParaRPr>
          </a:p>
        </p:txBody>
      </p:sp>
      <p:grpSp>
        <p:nvGrpSpPr>
          <p:cNvPr id="1352" name="Google Shape;1352;p22"/>
          <p:cNvGrpSpPr/>
          <p:nvPr/>
        </p:nvGrpSpPr>
        <p:grpSpPr>
          <a:xfrm>
            <a:off x="0" y="0"/>
            <a:ext cx="791072" cy="791072"/>
            <a:chOff x="0" y="0"/>
            <a:chExt cx="791072" cy="791072"/>
          </a:xfrm>
        </p:grpSpPr>
        <p:sp>
          <p:nvSpPr>
            <p:cNvPr id="1353" name="Google Shape;1353;p2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54" name="Google Shape;1354;p2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55" name="Google Shape;1355;p2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56" name="Google Shape;1356;p2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57" name="Google Shape;1357;p22"/>
          <p:cNvGrpSpPr/>
          <p:nvPr/>
        </p:nvGrpSpPr>
        <p:grpSpPr>
          <a:xfrm>
            <a:off x="8460432" y="4299942"/>
            <a:ext cx="500406" cy="640288"/>
            <a:chOff x="8460432" y="4299942"/>
            <a:chExt cx="500406" cy="640288"/>
          </a:xfrm>
        </p:grpSpPr>
        <p:sp>
          <p:nvSpPr>
            <p:cNvPr id="1358" name="Google Shape;1358;p2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59" name="Google Shape;1359;p2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60" name="Google Shape;1360;p2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61" name="Google Shape;1361;p2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sp>
        <p:nvSpPr>
          <p:cNvPr id="1362" name="Google Shape;1362;p22"/>
          <p:cNvSpPr/>
          <p:nvPr/>
        </p:nvSpPr>
        <p:spPr>
          <a:xfrm>
            <a:off x="971600" y="987574"/>
            <a:ext cx="3112720"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（一）什麼是Billboarding?</a:t>
            </a:r>
            <a:endParaRPr sz="1800" b="1" i="0" u="none" strike="noStrike" cap="none">
              <a:solidFill>
                <a:srgbClr val="0070C0"/>
              </a:solidFill>
              <a:latin typeface="Microsoft JhengHei"/>
              <a:ea typeface="Microsoft JhengHei"/>
              <a:cs typeface="Microsoft JhengHei"/>
              <a:sym typeface="Microsoft JhengHei"/>
            </a:endParaRPr>
          </a:p>
        </p:txBody>
      </p:sp>
      <p:sp>
        <p:nvSpPr>
          <p:cNvPr id="1363" name="Google Shape;1363;p22"/>
          <p:cNvSpPr txBox="1"/>
          <p:nvPr/>
        </p:nvSpPr>
        <p:spPr>
          <a:xfrm>
            <a:off x="791072" y="1462786"/>
            <a:ext cx="8115760" cy="139915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Billboarding為Blending的一個應用</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利用Alpha Testing與Blending技術將一張二維影像與場景融合</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物理意義：在場景的特定位置放入一個永遠朝向攝影機鏡頭的人形立牌。</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23"/>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3600" b="1">
                <a:solidFill>
                  <a:srgbClr val="002060"/>
                </a:solidFill>
              </a:rPr>
              <a:t>三、Blending 應用：Billboarding</a:t>
            </a:r>
            <a:endParaRPr sz="3600" b="1">
              <a:solidFill>
                <a:srgbClr val="002060"/>
              </a:solidFill>
            </a:endParaRPr>
          </a:p>
        </p:txBody>
      </p:sp>
      <p:grpSp>
        <p:nvGrpSpPr>
          <p:cNvPr id="1369" name="Google Shape;1369;p23"/>
          <p:cNvGrpSpPr/>
          <p:nvPr/>
        </p:nvGrpSpPr>
        <p:grpSpPr>
          <a:xfrm>
            <a:off x="0" y="0"/>
            <a:ext cx="791072" cy="791072"/>
            <a:chOff x="0" y="0"/>
            <a:chExt cx="791072" cy="791072"/>
          </a:xfrm>
        </p:grpSpPr>
        <p:sp>
          <p:nvSpPr>
            <p:cNvPr id="1370" name="Google Shape;1370;p2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71" name="Google Shape;1371;p2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72" name="Google Shape;1372;p2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73" name="Google Shape;1373;p2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74" name="Google Shape;1374;p23"/>
          <p:cNvGrpSpPr/>
          <p:nvPr/>
        </p:nvGrpSpPr>
        <p:grpSpPr>
          <a:xfrm>
            <a:off x="8460432" y="4299942"/>
            <a:ext cx="500406" cy="640288"/>
            <a:chOff x="8460432" y="4299942"/>
            <a:chExt cx="500406" cy="640288"/>
          </a:xfrm>
        </p:grpSpPr>
        <p:sp>
          <p:nvSpPr>
            <p:cNvPr id="1375" name="Google Shape;1375;p2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76" name="Google Shape;1376;p2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77" name="Google Shape;1377;p2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78" name="Google Shape;1378;p2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
        <p:nvSpPr>
          <p:cNvPr id="1379" name="Google Shape;1379;p23"/>
          <p:cNvSpPr/>
          <p:nvPr/>
        </p:nvSpPr>
        <p:spPr>
          <a:xfrm>
            <a:off x="971600" y="987574"/>
            <a:ext cx="1777696"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（二）示意圖</a:t>
            </a:r>
            <a:endParaRPr sz="1800" b="1" i="0" u="none" strike="noStrike" cap="none">
              <a:solidFill>
                <a:srgbClr val="0070C0"/>
              </a:solidFill>
              <a:latin typeface="Microsoft JhengHei"/>
              <a:ea typeface="Microsoft JhengHei"/>
              <a:cs typeface="Microsoft JhengHei"/>
              <a:sym typeface="Microsoft JhengHei"/>
            </a:endParaRPr>
          </a:p>
        </p:txBody>
      </p:sp>
      <p:sp>
        <p:nvSpPr>
          <p:cNvPr id="1380" name="Google Shape;1380;p23"/>
          <p:cNvSpPr txBox="1"/>
          <p:nvPr/>
        </p:nvSpPr>
        <p:spPr>
          <a:xfrm>
            <a:off x="395536" y="1431068"/>
            <a:ext cx="7681664" cy="1179703"/>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示意：若一個複雜的人偶僅是一個微不足道的配角，那沒有必要消耗資源去將它以3D方式繪製出來，而用一個2D Texture平面表示即可。但立牌正面必須永遠面向攝影機，以免被看出只是片薄片。</a:t>
            </a:r>
            <a:endParaRPr sz="1800" b="0" i="0" u="none" strike="noStrike" cap="none">
              <a:solidFill>
                <a:schemeClr val="dk1"/>
              </a:solidFill>
              <a:latin typeface="Microsoft JhengHei"/>
              <a:ea typeface="Microsoft JhengHei"/>
              <a:cs typeface="Microsoft JhengHei"/>
              <a:sym typeface="Microsoft JhengHei"/>
            </a:endParaRPr>
          </a:p>
        </p:txBody>
      </p:sp>
      <p:pic>
        <p:nvPicPr>
          <p:cNvPr id="1026" name="Picture 2" descr="D:\Downloads\IMG_2799.JPG"/>
          <p:cNvPicPr>
            <a:picLocks noChangeAspect="1" noChangeArrowheads="1"/>
          </p:cNvPicPr>
          <p:nvPr/>
        </p:nvPicPr>
        <p:blipFill rotWithShape="1">
          <a:blip r:embed="rId3">
            <a:extLst>
              <a:ext uri="{28A0092B-C50C-407E-A947-70E740481C1C}">
                <a14:useLocalDpi xmlns:a14="http://schemas.microsoft.com/office/drawing/2010/main" val="0"/>
              </a:ext>
            </a:extLst>
          </a:blip>
          <a:srcRect l="24829" r="26875"/>
          <a:stretch/>
        </p:blipFill>
        <p:spPr bwMode="auto">
          <a:xfrm rot="5400000">
            <a:off x="1430232" y="2286464"/>
            <a:ext cx="1488746" cy="23118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Downloads\IMG_2800.JPG"/>
          <p:cNvPicPr>
            <a:picLocks noChangeAspect="1" noChangeArrowheads="1"/>
          </p:cNvPicPr>
          <p:nvPr/>
        </p:nvPicPr>
        <p:blipFill rotWithShape="1">
          <a:blip r:embed="rId4">
            <a:extLst>
              <a:ext uri="{28A0092B-C50C-407E-A947-70E740481C1C}">
                <a14:useLocalDpi xmlns:a14="http://schemas.microsoft.com/office/drawing/2010/main" val="0"/>
              </a:ext>
            </a:extLst>
          </a:blip>
          <a:srcRect l="24829" t="19826" r="26875"/>
          <a:stretch/>
        </p:blipFill>
        <p:spPr bwMode="auto">
          <a:xfrm rot="5400000">
            <a:off x="3900603" y="2515642"/>
            <a:ext cx="1488746" cy="1853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24"/>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3600" b="1">
                <a:solidFill>
                  <a:srgbClr val="002060"/>
                </a:solidFill>
              </a:rPr>
              <a:t>三、Blending 應用：Billboarding</a:t>
            </a:r>
            <a:endParaRPr sz="3600" b="1">
              <a:solidFill>
                <a:srgbClr val="002060"/>
              </a:solidFill>
            </a:endParaRPr>
          </a:p>
        </p:txBody>
      </p:sp>
      <p:grpSp>
        <p:nvGrpSpPr>
          <p:cNvPr id="1387" name="Google Shape;1387;p24"/>
          <p:cNvGrpSpPr/>
          <p:nvPr/>
        </p:nvGrpSpPr>
        <p:grpSpPr>
          <a:xfrm>
            <a:off x="0" y="0"/>
            <a:ext cx="791072" cy="791072"/>
            <a:chOff x="0" y="0"/>
            <a:chExt cx="791072" cy="791072"/>
          </a:xfrm>
        </p:grpSpPr>
        <p:sp>
          <p:nvSpPr>
            <p:cNvPr id="1388" name="Google Shape;1388;p2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89" name="Google Shape;1389;p2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90" name="Google Shape;1390;p2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391" name="Google Shape;1391;p2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392" name="Google Shape;1392;p24"/>
          <p:cNvGrpSpPr/>
          <p:nvPr/>
        </p:nvGrpSpPr>
        <p:grpSpPr>
          <a:xfrm>
            <a:off x="8460432" y="4299942"/>
            <a:ext cx="500406" cy="640288"/>
            <a:chOff x="8460432" y="4299942"/>
            <a:chExt cx="500406" cy="640288"/>
          </a:xfrm>
        </p:grpSpPr>
        <p:sp>
          <p:nvSpPr>
            <p:cNvPr id="1393" name="Google Shape;1393;p2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94" name="Google Shape;1394;p2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95" name="Google Shape;1395;p2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96" name="Google Shape;1396;p2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
        <p:nvSpPr>
          <p:cNvPr id="1397" name="Google Shape;1397;p24"/>
          <p:cNvSpPr/>
          <p:nvPr/>
        </p:nvSpPr>
        <p:spPr>
          <a:xfrm>
            <a:off x="971600" y="987574"/>
            <a:ext cx="242996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（三）Billboarding</a:t>
            </a:r>
            <a:endParaRPr sz="1800" b="1" i="0" u="none" strike="noStrike" cap="none">
              <a:solidFill>
                <a:srgbClr val="0070C0"/>
              </a:solidFill>
              <a:latin typeface="Microsoft JhengHei"/>
              <a:ea typeface="Microsoft JhengHei"/>
              <a:cs typeface="Microsoft JhengHei"/>
              <a:sym typeface="Microsoft JhengHei"/>
            </a:endParaRPr>
          </a:p>
        </p:txBody>
      </p:sp>
      <p:sp>
        <p:nvSpPr>
          <p:cNvPr id="1398" name="Google Shape;1398;p24"/>
          <p:cNvSpPr/>
          <p:nvPr/>
        </p:nvSpPr>
        <p:spPr>
          <a:xfrm>
            <a:off x="971600" y="1519666"/>
            <a:ext cx="5715712" cy="830997"/>
          </a:xfrm>
          <a:prstGeom prst="rect">
            <a:avLst/>
          </a:prstGeom>
          <a:noFill/>
          <a:ln>
            <a:noFill/>
          </a:ln>
        </p:spPr>
        <p:txBody>
          <a:bodyPr spcFirstLastPara="1" wrap="square" lIns="91425" tIns="45700" rIns="91425" bIns="45700" anchor="t" anchorCtr="0">
            <a:spAutoFit/>
          </a:bodyPr>
          <a:lstStyle/>
          <a:p>
            <a:pPr marL="2857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有一些物件不容易繪製，或者繪製時要消耗大量資源，但並非主角的物件。</a:t>
            </a:r>
            <a:endParaRPr sz="1600" b="0" i="0" u="none" strike="noStrike" cap="none">
              <a:solidFill>
                <a:srgbClr val="000000"/>
              </a:solidFill>
              <a:latin typeface="Microsoft JhengHei"/>
              <a:ea typeface="Microsoft JhengHei"/>
              <a:cs typeface="Microsoft JhengHei"/>
              <a:sym typeface="Microsoft JhengHei"/>
            </a:endParaRPr>
          </a:p>
          <a:p>
            <a:pPr marL="285750" marR="0" lvl="2"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例如：雜草、草叢、裝飾用的樹、天上的雲朵</a:t>
            </a:r>
            <a:endParaRPr sz="1600" b="0" i="0" u="none" strike="noStrike" cap="none">
              <a:solidFill>
                <a:srgbClr val="000000"/>
              </a:solidFill>
              <a:latin typeface="Microsoft JhengHei"/>
              <a:ea typeface="Microsoft JhengHei"/>
              <a:cs typeface="Microsoft JhengHei"/>
              <a:sym typeface="Microsoft JhengHei"/>
            </a:endParaRPr>
          </a:p>
        </p:txBody>
      </p:sp>
      <p:pic>
        <p:nvPicPr>
          <p:cNvPr id="1399" name="Google Shape;1399;p24"/>
          <p:cNvPicPr preferRelativeResize="0"/>
          <p:nvPr/>
        </p:nvPicPr>
        <p:blipFill rotWithShape="1">
          <a:blip r:embed="rId3">
            <a:alphaModFix/>
          </a:blip>
          <a:srcRect b="52749"/>
          <a:stretch/>
        </p:blipFill>
        <p:spPr>
          <a:xfrm>
            <a:off x="1006401" y="2503818"/>
            <a:ext cx="3504384" cy="2281545"/>
          </a:xfrm>
          <a:prstGeom prst="rect">
            <a:avLst/>
          </a:prstGeom>
          <a:noFill/>
          <a:ln>
            <a:noFill/>
          </a:ln>
        </p:spPr>
      </p:pic>
      <p:pic>
        <p:nvPicPr>
          <p:cNvPr id="1400" name="Google Shape;1400;p24"/>
          <p:cNvPicPr preferRelativeResize="0"/>
          <p:nvPr/>
        </p:nvPicPr>
        <p:blipFill rotWithShape="1">
          <a:blip r:embed="rId4">
            <a:alphaModFix/>
          </a:blip>
          <a:srcRect/>
          <a:stretch/>
        </p:blipFill>
        <p:spPr>
          <a:xfrm>
            <a:off x="5191132" y="2482310"/>
            <a:ext cx="2471188" cy="245792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25"/>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3600" b="1">
                <a:solidFill>
                  <a:srgbClr val="002060"/>
                </a:solidFill>
              </a:rPr>
              <a:t>三、Blending 應用：Billboarding</a:t>
            </a:r>
            <a:endParaRPr sz="3600" b="1">
              <a:solidFill>
                <a:srgbClr val="002060"/>
              </a:solidFill>
            </a:endParaRPr>
          </a:p>
        </p:txBody>
      </p:sp>
      <p:grpSp>
        <p:nvGrpSpPr>
          <p:cNvPr id="1406" name="Google Shape;1406;p25"/>
          <p:cNvGrpSpPr/>
          <p:nvPr/>
        </p:nvGrpSpPr>
        <p:grpSpPr>
          <a:xfrm>
            <a:off x="0" y="0"/>
            <a:ext cx="791072" cy="791072"/>
            <a:chOff x="0" y="0"/>
            <a:chExt cx="791072" cy="791072"/>
          </a:xfrm>
        </p:grpSpPr>
        <p:sp>
          <p:nvSpPr>
            <p:cNvPr id="1407" name="Google Shape;1407;p2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08" name="Google Shape;1408;p2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09" name="Google Shape;1409;p2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10" name="Google Shape;1410;p2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11" name="Google Shape;1411;p25"/>
          <p:cNvGrpSpPr/>
          <p:nvPr/>
        </p:nvGrpSpPr>
        <p:grpSpPr>
          <a:xfrm>
            <a:off x="8460432" y="4299942"/>
            <a:ext cx="500406" cy="640288"/>
            <a:chOff x="8460432" y="4299942"/>
            <a:chExt cx="500406" cy="640288"/>
          </a:xfrm>
        </p:grpSpPr>
        <p:sp>
          <p:nvSpPr>
            <p:cNvPr id="1412" name="Google Shape;1412;p2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13" name="Google Shape;1413;p2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14" name="Google Shape;1414;p2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15" name="Google Shape;1415;p2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
        <p:nvSpPr>
          <p:cNvPr id="1416" name="Google Shape;1416;p25"/>
          <p:cNvSpPr/>
          <p:nvPr/>
        </p:nvSpPr>
        <p:spPr>
          <a:xfrm>
            <a:off x="971600" y="987574"/>
            <a:ext cx="322244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（四）Billboarding繪製方法</a:t>
            </a:r>
            <a:endParaRPr sz="1800" b="1" i="0" u="none" strike="noStrike" cap="none">
              <a:solidFill>
                <a:srgbClr val="0070C0"/>
              </a:solidFill>
              <a:latin typeface="Microsoft JhengHei"/>
              <a:ea typeface="Microsoft JhengHei"/>
              <a:cs typeface="Microsoft JhengHei"/>
              <a:sym typeface="Microsoft JhengHei"/>
            </a:endParaRPr>
          </a:p>
        </p:txBody>
      </p:sp>
      <p:sp>
        <p:nvSpPr>
          <p:cNvPr id="1417" name="Google Shape;1417;p25"/>
          <p:cNvSpPr txBox="1"/>
          <p:nvPr/>
        </p:nvSpPr>
        <p:spPr>
          <a:xfrm>
            <a:off x="4114800" y="944902"/>
            <a:ext cx="1225297" cy="432048"/>
          </a:xfrm>
          <a:prstGeom prst="rect">
            <a:avLst/>
          </a:prstGeom>
          <a:noFill/>
          <a:ln>
            <a:noFill/>
          </a:ln>
        </p:spPr>
        <p:txBody>
          <a:bodyPr spcFirstLastPara="1" wrap="square" lIns="91425" tIns="45700" rIns="91425" bIns="45700" anchor="t" anchorCtr="0">
            <a:normAutofit/>
          </a:bodyPr>
          <a:lstStyle/>
          <a:p>
            <a:pPr marL="114300" marR="0" lvl="0" indent="0" algn="l" rtl="0">
              <a:lnSpc>
                <a:spcPct val="100000"/>
              </a:lnSpc>
              <a:spcBef>
                <a:spcPts val="360"/>
              </a:spcBef>
              <a:spcAft>
                <a:spcPts val="0"/>
              </a:spcAft>
              <a:buClr>
                <a:schemeClr val="dk1"/>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方法1</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1418" name="Google Shape;1418;p25"/>
          <p:cNvGrpSpPr/>
          <p:nvPr/>
        </p:nvGrpSpPr>
        <p:grpSpPr>
          <a:xfrm>
            <a:off x="2361356" y="2320386"/>
            <a:ext cx="3907252" cy="2399675"/>
            <a:chOff x="2578205" y="2289023"/>
            <a:chExt cx="4368841" cy="2683164"/>
          </a:xfrm>
        </p:grpSpPr>
        <p:pic>
          <p:nvPicPr>
            <p:cNvPr id="1419" name="Google Shape;1419;p25"/>
            <p:cNvPicPr preferRelativeResize="0"/>
            <p:nvPr/>
          </p:nvPicPr>
          <p:blipFill rotWithShape="1">
            <a:blip r:embed="rId3">
              <a:alphaModFix/>
            </a:blip>
            <a:srcRect/>
            <a:stretch/>
          </p:blipFill>
          <p:spPr>
            <a:xfrm>
              <a:off x="5833988" y="2289023"/>
              <a:ext cx="733924" cy="2683164"/>
            </a:xfrm>
            <a:prstGeom prst="rect">
              <a:avLst/>
            </a:prstGeom>
            <a:noFill/>
            <a:ln>
              <a:noFill/>
            </a:ln>
          </p:spPr>
        </p:pic>
        <p:sp>
          <p:nvSpPr>
            <p:cNvPr id="1420" name="Google Shape;1420;p25"/>
            <p:cNvSpPr/>
            <p:nvPr/>
          </p:nvSpPr>
          <p:spPr>
            <a:xfrm>
              <a:off x="2582824" y="3397387"/>
              <a:ext cx="581891" cy="38792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1" name="Google Shape;1421;p25"/>
            <p:cNvSpPr/>
            <p:nvPr/>
          </p:nvSpPr>
          <p:spPr>
            <a:xfrm rot="-5400000">
              <a:off x="3053879" y="3508223"/>
              <a:ext cx="406400" cy="184727"/>
            </a:xfrm>
            <a:prstGeom prst="trapezoid">
              <a:avLst>
                <a:gd name="adj" fmla="val 38794"/>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2" name="Google Shape;1422;p25"/>
            <p:cNvSpPr/>
            <p:nvPr/>
          </p:nvSpPr>
          <p:spPr>
            <a:xfrm>
              <a:off x="2578205" y="3070831"/>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3" name="Google Shape;1423;p25"/>
            <p:cNvSpPr/>
            <p:nvPr/>
          </p:nvSpPr>
          <p:spPr>
            <a:xfrm>
              <a:off x="2899169" y="3070830"/>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424" name="Google Shape;1424;p25"/>
            <p:cNvCxnSpPr/>
            <p:nvPr/>
          </p:nvCxnSpPr>
          <p:spPr>
            <a:xfrm>
              <a:off x="6152719" y="3619060"/>
              <a:ext cx="794327" cy="0"/>
            </a:xfrm>
            <a:prstGeom prst="straightConnector1">
              <a:avLst/>
            </a:prstGeom>
            <a:noFill/>
            <a:ln w="28575" cap="flat" cmpd="sng">
              <a:solidFill>
                <a:srgbClr val="0070C0"/>
              </a:solidFill>
              <a:prstDash val="solid"/>
              <a:round/>
              <a:headEnd type="none" w="sm" len="sm"/>
              <a:tailEnd type="triangle" w="med" len="med"/>
            </a:ln>
          </p:spPr>
        </p:cxnSp>
        <p:cxnSp>
          <p:nvCxnSpPr>
            <p:cNvPr id="1425" name="Google Shape;1425;p25"/>
            <p:cNvCxnSpPr/>
            <p:nvPr/>
          </p:nvCxnSpPr>
          <p:spPr>
            <a:xfrm rot="10800000">
              <a:off x="6171191" y="2289023"/>
              <a:ext cx="0" cy="1302328"/>
            </a:xfrm>
            <a:prstGeom prst="straightConnector1">
              <a:avLst/>
            </a:prstGeom>
            <a:noFill/>
            <a:ln w="38100" cap="flat" cmpd="sng">
              <a:solidFill>
                <a:srgbClr val="FF0000"/>
              </a:solidFill>
              <a:prstDash val="solid"/>
              <a:round/>
              <a:headEnd type="none" w="sm" len="sm"/>
              <a:tailEnd type="triangle" w="med" len="med"/>
            </a:ln>
          </p:spPr>
        </p:cxnSp>
        <p:cxnSp>
          <p:nvCxnSpPr>
            <p:cNvPr id="1426" name="Google Shape;1426;p25"/>
            <p:cNvCxnSpPr/>
            <p:nvPr/>
          </p:nvCxnSpPr>
          <p:spPr>
            <a:xfrm rot="10800000" flipH="1">
              <a:off x="6161955" y="3314260"/>
              <a:ext cx="286327" cy="304800"/>
            </a:xfrm>
            <a:prstGeom prst="straightConnector1">
              <a:avLst/>
            </a:prstGeom>
            <a:noFill/>
            <a:ln w="38100" cap="flat" cmpd="sng">
              <a:solidFill>
                <a:srgbClr val="00B050"/>
              </a:solidFill>
              <a:prstDash val="solid"/>
              <a:round/>
              <a:headEnd type="none" w="sm" len="sm"/>
              <a:tailEnd type="triangle" w="med" len="med"/>
            </a:ln>
          </p:spPr>
        </p:cxnSp>
        <p:cxnSp>
          <p:nvCxnSpPr>
            <p:cNvPr id="1427" name="Google Shape;1427;p25"/>
            <p:cNvCxnSpPr/>
            <p:nvPr/>
          </p:nvCxnSpPr>
          <p:spPr>
            <a:xfrm>
              <a:off x="3418755" y="3619060"/>
              <a:ext cx="2415233" cy="0"/>
            </a:xfrm>
            <a:prstGeom prst="straightConnector1">
              <a:avLst/>
            </a:prstGeom>
            <a:noFill/>
            <a:ln w="28575" cap="flat" cmpd="sng">
              <a:solidFill>
                <a:schemeClr val="dk1"/>
              </a:solidFill>
              <a:prstDash val="dash"/>
              <a:round/>
              <a:headEnd type="none" w="sm" len="sm"/>
              <a:tailEnd type="triangle" w="med" len="med"/>
            </a:ln>
          </p:spPr>
        </p:cxnSp>
      </p:grpSp>
      <p:sp>
        <p:nvSpPr>
          <p:cNvPr id="1428" name="Google Shape;1428;p25"/>
          <p:cNvSpPr txBox="1"/>
          <p:nvPr/>
        </p:nvSpPr>
        <p:spPr>
          <a:xfrm>
            <a:off x="740664" y="1496441"/>
            <a:ext cx="4957329" cy="1429639"/>
          </a:xfrm>
          <a:prstGeom prst="rect">
            <a:avLst/>
          </a:prstGeom>
          <a:noFill/>
          <a:ln>
            <a:noFill/>
          </a:ln>
        </p:spPr>
        <p:txBody>
          <a:bodyPr spcFirstLastPara="1" wrap="square" lIns="91425" tIns="45700" rIns="91425" bIns="45700" anchor="t" anchorCtr="0">
            <a:normAutofit/>
          </a:bodyPr>
          <a:lstStyle/>
          <a:p>
            <a:pPr marL="914400" marR="0" lvl="1"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將一個平面 面向 眼睛</a:t>
            </a:r>
            <a:endParaRPr sz="18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啟用Blending後開始繪製</a:t>
            </a:r>
            <a:endParaRPr sz="18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26"/>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3600" b="1">
                <a:solidFill>
                  <a:srgbClr val="002060"/>
                </a:solidFill>
              </a:rPr>
              <a:t>三、Blending 應用：Billboarding</a:t>
            </a:r>
            <a:endParaRPr sz="3600" b="1">
              <a:solidFill>
                <a:srgbClr val="002060"/>
              </a:solidFill>
            </a:endParaRPr>
          </a:p>
        </p:txBody>
      </p:sp>
      <p:grpSp>
        <p:nvGrpSpPr>
          <p:cNvPr id="1434" name="Google Shape;1434;p26"/>
          <p:cNvGrpSpPr/>
          <p:nvPr/>
        </p:nvGrpSpPr>
        <p:grpSpPr>
          <a:xfrm>
            <a:off x="0" y="0"/>
            <a:ext cx="791072" cy="791072"/>
            <a:chOff x="0" y="0"/>
            <a:chExt cx="791072" cy="791072"/>
          </a:xfrm>
        </p:grpSpPr>
        <p:sp>
          <p:nvSpPr>
            <p:cNvPr id="1435" name="Google Shape;1435;p2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36" name="Google Shape;1436;p2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37" name="Google Shape;1437;p2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38" name="Google Shape;1438;p2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39" name="Google Shape;1439;p26"/>
          <p:cNvGrpSpPr/>
          <p:nvPr/>
        </p:nvGrpSpPr>
        <p:grpSpPr>
          <a:xfrm>
            <a:off x="8460432" y="4299942"/>
            <a:ext cx="500406" cy="640288"/>
            <a:chOff x="8460432" y="4299942"/>
            <a:chExt cx="500406" cy="640288"/>
          </a:xfrm>
        </p:grpSpPr>
        <p:sp>
          <p:nvSpPr>
            <p:cNvPr id="1440" name="Google Shape;1440;p2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41" name="Google Shape;1441;p2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42" name="Google Shape;1442;p2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43" name="Google Shape;1443;p2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
        <p:nvSpPr>
          <p:cNvPr id="1444" name="Google Shape;1444;p26"/>
          <p:cNvSpPr/>
          <p:nvPr/>
        </p:nvSpPr>
        <p:spPr>
          <a:xfrm>
            <a:off x="971600" y="987574"/>
            <a:ext cx="322244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（四）Billboarding繪製方法</a:t>
            </a:r>
            <a:endParaRPr sz="1800" b="1" i="0" u="none" strike="noStrike" cap="none">
              <a:solidFill>
                <a:srgbClr val="0070C0"/>
              </a:solidFill>
              <a:latin typeface="Microsoft JhengHei"/>
              <a:ea typeface="Microsoft JhengHei"/>
              <a:cs typeface="Microsoft JhengHei"/>
              <a:sym typeface="Microsoft JhengHei"/>
            </a:endParaRPr>
          </a:p>
        </p:txBody>
      </p:sp>
      <p:sp>
        <p:nvSpPr>
          <p:cNvPr id="1445" name="Google Shape;1445;p26"/>
          <p:cNvSpPr txBox="1"/>
          <p:nvPr/>
        </p:nvSpPr>
        <p:spPr>
          <a:xfrm>
            <a:off x="4114800" y="944902"/>
            <a:ext cx="1225297" cy="432048"/>
          </a:xfrm>
          <a:prstGeom prst="rect">
            <a:avLst/>
          </a:prstGeom>
          <a:noFill/>
          <a:ln>
            <a:noFill/>
          </a:ln>
        </p:spPr>
        <p:txBody>
          <a:bodyPr spcFirstLastPara="1" wrap="square" lIns="91425" tIns="45700" rIns="91425" bIns="45700" anchor="t" anchorCtr="0">
            <a:normAutofit/>
          </a:bodyPr>
          <a:lstStyle/>
          <a:p>
            <a:pPr marL="114300" marR="0" lvl="0" indent="0" algn="l" rtl="0">
              <a:lnSpc>
                <a:spcPct val="100000"/>
              </a:lnSpc>
              <a:spcBef>
                <a:spcPts val="360"/>
              </a:spcBef>
              <a:spcAft>
                <a:spcPts val="0"/>
              </a:spcAft>
              <a:buClr>
                <a:schemeClr val="dk1"/>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方法1</a:t>
            </a:r>
            <a:endParaRPr sz="1800" b="1" i="0" u="none" strike="noStrike" cap="none">
              <a:solidFill>
                <a:srgbClr val="0070C0"/>
              </a:solidFill>
              <a:latin typeface="Microsoft JhengHei"/>
              <a:ea typeface="Microsoft JhengHei"/>
              <a:cs typeface="Microsoft JhengHei"/>
              <a:sym typeface="Microsoft JhengHei"/>
            </a:endParaRPr>
          </a:p>
        </p:txBody>
      </p:sp>
      <p:sp>
        <p:nvSpPr>
          <p:cNvPr id="1446" name="Google Shape;1446;p26"/>
          <p:cNvSpPr txBox="1"/>
          <p:nvPr/>
        </p:nvSpPr>
        <p:spPr>
          <a:xfrm>
            <a:off x="395536" y="1419622"/>
            <a:ext cx="8369808" cy="5011585"/>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447" name="Google Shape;1447;p26"/>
          <p:cNvGrpSpPr/>
          <p:nvPr/>
        </p:nvGrpSpPr>
        <p:grpSpPr>
          <a:xfrm>
            <a:off x="2668094" y="2159403"/>
            <a:ext cx="6360082" cy="2817348"/>
            <a:chOff x="4900853" y="3722120"/>
            <a:chExt cx="7071275" cy="3132388"/>
          </a:xfrm>
        </p:grpSpPr>
        <p:sp>
          <p:nvSpPr>
            <p:cNvPr id="1448" name="Google Shape;1448;p26"/>
            <p:cNvSpPr/>
            <p:nvPr/>
          </p:nvSpPr>
          <p:spPr>
            <a:xfrm>
              <a:off x="6650175" y="3722120"/>
              <a:ext cx="2623127" cy="1939636"/>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Billboard</a:t>
              </a:r>
              <a:endParaRPr sz="1400" b="0" i="0" u="none" strike="noStrike" cap="none">
                <a:solidFill>
                  <a:schemeClr val="lt1"/>
                </a:solidFill>
                <a:latin typeface="Microsoft JhengHei"/>
                <a:ea typeface="Microsoft JhengHei"/>
                <a:cs typeface="Microsoft JhengHei"/>
                <a:sym typeface="Microsoft JhengHei"/>
              </a:endParaRPr>
            </a:p>
          </p:txBody>
        </p:sp>
        <p:cxnSp>
          <p:nvCxnSpPr>
            <p:cNvPr id="1449" name="Google Shape;1449;p26"/>
            <p:cNvCxnSpPr/>
            <p:nvPr/>
          </p:nvCxnSpPr>
          <p:spPr>
            <a:xfrm rot="10800000" flipH="1">
              <a:off x="7943265" y="5015211"/>
              <a:ext cx="9237" cy="655782"/>
            </a:xfrm>
            <a:prstGeom prst="straightConnector1">
              <a:avLst/>
            </a:prstGeom>
            <a:noFill/>
            <a:ln w="57150" cap="flat" cmpd="sng">
              <a:solidFill>
                <a:schemeClr val="dk1"/>
              </a:solidFill>
              <a:prstDash val="solid"/>
              <a:round/>
              <a:headEnd type="none" w="sm" len="sm"/>
              <a:tailEnd type="triangle" w="med" len="med"/>
            </a:ln>
          </p:spPr>
        </p:cxnSp>
        <p:sp>
          <p:nvSpPr>
            <p:cNvPr id="1450" name="Google Shape;1450;p26"/>
            <p:cNvSpPr txBox="1"/>
            <p:nvPr/>
          </p:nvSpPr>
          <p:spPr>
            <a:xfrm>
              <a:off x="8063338" y="4904374"/>
              <a:ext cx="5357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y軸</a:t>
              </a:r>
              <a:endParaRPr sz="1400" b="0" i="0" u="none" strike="noStrike" cap="none">
                <a:solidFill>
                  <a:srgbClr val="000000"/>
                </a:solidFill>
                <a:latin typeface="Microsoft JhengHei"/>
                <a:ea typeface="Microsoft JhengHei"/>
                <a:cs typeface="Microsoft JhengHei"/>
                <a:sym typeface="Microsoft JhengHei"/>
              </a:endParaRPr>
            </a:p>
          </p:txBody>
        </p:sp>
        <p:cxnSp>
          <p:nvCxnSpPr>
            <p:cNvPr id="1451" name="Google Shape;1451;p26"/>
            <p:cNvCxnSpPr/>
            <p:nvPr/>
          </p:nvCxnSpPr>
          <p:spPr>
            <a:xfrm flipH="1">
              <a:off x="7324428" y="5670993"/>
              <a:ext cx="628074" cy="387926"/>
            </a:xfrm>
            <a:prstGeom prst="straightConnector1">
              <a:avLst/>
            </a:prstGeom>
            <a:noFill/>
            <a:ln w="57150" cap="flat" cmpd="sng">
              <a:solidFill>
                <a:schemeClr val="dk1"/>
              </a:solidFill>
              <a:prstDash val="solid"/>
              <a:round/>
              <a:headEnd type="none" w="sm" len="sm"/>
              <a:tailEnd type="triangle" w="med" len="med"/>
            </a:ln>
          </p:spPr>
        </p:cxnSp>
        <p:sp>
          <p:nvSpPr>
            <p:cNvPr id="1452" name="Google Shape;1452;p26"/>
            <p:cNvSpPr txBox="1"/>
            <p:nvPr/>
          </p:nvSpPr>
          <p:spPr>
            <a:xfrm>
              <a:off x="7056573" y="6068156"/>
              <a:ext cx="45535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Billboard面的法向量 = View space的w軸</a:t>
              </a:r>
              <a:endParaRPr sz="1400" b="0" i="0" u="none" strike="noStrike" cap="none">
                <a:solidFill>
                  <a:srgbClr val="000000"/>
                </a:solidFill>
                <a:latin typeface="Microsoft JhengHei"/>
                <a:ea typeface="Microsoft JhengHei"/>
                <a:cs typeface="Microsoft JhengHei"/>
                <a:sym typeface="Microsoft JhengHei"/>
              </a:endParaRPr>
            </a:p>
          </p:txBody>
        </p:sp>
        <p:cxnSp>
          <p:nvCxnSpPr>
            <p:cNvPr id="1453" name="Google Shape;1453;p26"/>
            <p:cNvCxnSpPr/>
            <p:nvPr/>
          </p:nvCxnSpPr>
          <p:spPr>
            <a:xfrm>
              <a:off x="7952502" y="5670993"/>
              <a:ext cx="1625599" cy="0"/>
            </a:xfrm>
            <a:prstGeom prst="straightConnector1">
              <a:avLst/>
            </a:prstGeom>
            <a:noFill/>
            <a:ln w="57150" cap="flat" cmpd="sng">
              <a:solidFill>
                <a:schemeClr val="dk1"/>
              </a:solidFill>
              <a:prstDash val="solid"/>
              <a:round/>
              <a:headEnd type="none" w="sm" len="sm"/>
              <a:tailEnd type="triangle" w="med" len="med"/>
            </a:ln>
          </p:spPr>
        </p:cxnSp>
        <p:grpSp>
          <p:nvGrpSpPr>
            <p:cNvPr id="1454" name="Google Shape;1454;p26"/>
            <p:cNvGrpSpPr/>
            <p:nvPr/>
          </p:nvGrpSpPr>
          <p:grpSpPr>
            <a:xfrm rot="-2324735">
              <a:off x="5045356" y="5960856"/>
              <a:ext cx="771238" cy="732957"/>
              <a:chOff x="2754746" y="5215261"/>
              <a:chExt cx="771238" cy="732957"/>
            </a:xfrm>
          </p:grpSpPr>
          <p:sp>
            <p:nvSpPr>
              <p:cNvPr id="1455" name="Google Shape;1455;p26"/>
              <p:cNvSpPr/>
              <p:nvPr/>
            </p:nvSpPr>
            <p:spPr>
              <a:xfrm>
                <a:off x="2759365" y="5541818"/>
                <a:ext cx="581891" cy="38792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456" name="Google Shape;1456;p26"/>
              <p:cNvSpPr/>
              <p:nvPr/>
            </p:nvSpPr>
            <p:spPr>
              <a:xfrm rot="-5400000">
                <a:off x="3230420" y="5652654"/>
                <a:ext cx="406400" cy="184727"/>
              </a:xfrm>
              <a:prstGeom prst="trapezoid">
                <a:avLst>
                  <a:gd name="adj" fmla="val 38794"/>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457" name="Google Shape;1457;p26"/>
              <p:cNvSpPr/>
              <p:nvPr/>
            </p:nvSpPr>
            <p:spPr>
              <a:xfrm>
                <a:off x="2754746" y="5215262"/>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458" name="Google Shape;1458;p26"/>
              <p:cNvSpPr/>
              <p:nvPr/>
            </p:nvSpPr>
            <p:spPr>
              <a:xfrm>
                <a:off x="3075710" y="5215261"/>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grpSp>
        <p:cxnSp>
          <p:nvCxnSpPr>
            <p:cNvPr id="1459" name="Google Shape;1459;p26"/>
            <p:cNvCxnSpPr/>
            <p:nvPr/>
          </p:nvCxnSpPr>
          <p:spPr>
            <a:xfrm rot="10800000" flipH="1">
              <a:off x="5892792" y="5670993"/>
              <a:ext cx="600363" cy="474337"/>
            </a:xfrm>
            <a:prstGeom prst="straightConnector1">
              <a:avLst/>
            </a:prstGeom>
            <a:noFill/>
            <a:ln w="28575" cap="flat" cmpd="sng">
              <a:solidFill>
                <a:schemeClr val="dk1"/>
              </a:solidFill>
              <a:prstDash val="solid"/>
              <a:round/>
              <a:headEnd type="none" w="sm" len="sm"/>
              <a:tailEnd type="triangle" w="med" len="med"/>
            </a:ln>
          </p:spPr>
        </p:cxnSp>
        <p:sp>
          <p:nvSpPr>
            <p:cNvPr id="1460" name="Google Shape;1460;p26"/>
            <p:cNvSpPr txBox="1"/>
            <p:nvPr/>
          </p:nvSpPr>
          <p:spPr>
            <a:xfrm>
              <a:off x="6055791" y="5985801"/>
              <a:ext cx="9744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負w軸</a:t>
              </a:r>
              <a:endParaRPr sz="1400" b="0" i="0" u="none" strike="noStrike" cap="none">
                <a:solidFill>
                  <a:srgbClr val="000000"/>
                </a:solidFill>
                <a:latin typeface="Microsoft JhengHei"/>
                <a:ea typeface="Microsoft JhengHei"/>
                <a:cs typeface="Microsoft JhengHei"/>
                <a:sym typeface="Microsoft JhengHei"/>
              </a:endParaRPr>
            </a:p>
          </p:txBody>
        </p:sp>
        <p:sp>
          <p:nvSpPr>
            <p:cNvPr id="1461" name="Google Shape;1461;p26"/>
            <p:cNvSpPr txBox="1"/>
            <p:nvPr/>
          </p:nvSpPr>
          <p:spPr>
            <a:xfrm>
              <a:off x="9492664" y="5477090"/>
              <a:ext cx="2479464" cy="3301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Billboard面上的水平向量</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27"/>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3600" b="1">
                <a:solidFill>
                  <a:srgbClr val="002060"/>
                </a:solidFill>
              </a:rPr>
              <a:t>三、Blending 應用：Billboarding</a:t>
            </a:r>
            <a:endParaRPr sz="3600" b="1">
              <a:solidFill>
                <a:srgbClr val="002060"/>
              </a:solidFill>
            </a:endParaRPr>
          </a:p>
        </p:txBody>
      </p:sp>
      <p:grpSp>
        <p:nvGrpSpPr>
          <p:cNvPr id="1467" name="Google Shape;1467;p27"/>
          <p:cNvGrpSpPr/>
          <p:nvPr/>
        </p:nvGrpSpPr>
        <p:grpSpPr>
          <a:xfrm>
            <a:off x="0" y="0"/>
            <a:ext cx="791072" cy="791072"/>
            <a:chOff x="0" y="0"/>
            <a:chExt cx="791072" cy="791072"/>
          </a:xfrm>
        </p:grpSpPr>
        <p:sp>
          <p:nvSpPr>
            <p:cNvPr id="1468" name="Google Shape;1468;p2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69" name="Google Shape;1469;p2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70" name="Google Shape;1470;p2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471" name="Google Shape;1471;p2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472" name="Google Shape;1472;p27"/>
          <p:cNvGrpSpPr/>
          <p:nvPr/>
        </p:nvGrpSpPr>
        <p:grpSpPr>
          <a:xfrm>
            <a:off x="8460432" y="4299942"/>
            <a:ext cx="500406" cy="640288"/>
            <a:chOff x="8460432" y="4299942"/>
            <a:chExt cx="500406" cy="640288"/>
          </a:xfrm>
        </p:grpSpPr>
        <p:sp>
          <p:nvSpPr>
            <p:cNvPr id="1473" name="Google Shape;1473;p2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74" name="Google Shape;1474;p2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475" name="Google Shape;1475;p2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476" name="Google Shape;1476;p2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
        <p:nvSpPr>
          <p:cNvPr id="1477" name="Google Shape;1477;p27"/>
          <p:cNvSpPr/>
          <p:nvPr/>
        </p:nvSpPr>
        <p:spPr>
          <a:xfrm>
            <a:off x="971600" y="987574"/>
            <a:ext cx="322244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（四）Billboarding繪製方法</a:t>
            </a:r>
            <a:endParaRPr sz="1800" b="1" i="0" u="none" strike="noStrike" cap="none">
              <a:solidFill>
                <a:srgbClr val="0070C0"/>
              </a:solidFill>
              <a:latin typeface="Microsoft JhengHei"/>
              <a:ea typeface="Microsoft JhengHei"/>
              <a:cs typeface="Microsoft JhengHei"/>
              <a:sym typeface="Microsoft JhengHei"/>
            </a:endParaRPr>
          </a:p>
        </p:txBody>
      </p:sp>
      <p:sp>
        <p:nvSpPr>
          <p:cNvPr id="1478" name="Google Shape;1478;p27"/>
          <p:cNvSpPr txBox="1"/>
          <p:nvPr/>
        </p:nvSpPr>
        <p:spPr>
          <a:xfrm>
            <a:off x="4114800" y="944902"/>
            <a:ext cx="1225297" cy="432048"/>
          </a:xfrm>
          <a:prstGeom prst="rect">
            <a:avLst/>
          </a:prstGeom>
          <a:noFill/>
          <a:ln>
            <a:noFill/>
          </a:ln>
        </p:spPr>
        <p:txBody>
          <a:bodyPr spcFirstLastPara="1" wrap="square" lIns="91425" tIns="45700" rIns="91425" bIns="45700" anchor="t" anchorCtr="0">
            <a:normAutofit/>
          </a:bodyPr>
          <a:lstStyle/>
          <a:p>
            <a:pPr marL="114300" marR="0" lvl="0" indent="0" algn="l" rtl="0">
              <a:lnSpc>
                <a:spcPct val="100000"/>
              </a:lnSpc>
              <a:spcBef>
                <a:spcPts val="360"/>
              </a:spcBef>
              <a:spcAft>
                <a:spcPts val="0"/>
              </a:spcAft>
              <a:buClr>
                <a:schemeClr val="dk1"/>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方法1</a:t>
            </a:r>
            <a:endParaRPr sz="1800" b="1" i="0" u="none" strike="noStrike" cap="none">
              <a:solidFill>
                <a:srgbClr val="0070C0"/>
              </a:solidFill>
              <a:latin typeface="Microsoft JhengHei"/>
              <a:ea typeface="Microsoft JhengHei"/>
              <a:cs typeface="Microsoft JhengHei"/>
              <a:sym typeface="Microsoft JhengHei"/>
            </a:endParaRPr>
          </a:p>
        </p:txBody>
      </p:sp>
      <p:sp>
        <p:nvSpPr>
          <p:cNvPr id="1479" name="Google Shape;1479;p27"/>
          <p:cNvSpPr txBox="1"/>
          <p:nvPr/>
        </p:nvSpPr>
        <p:spPr>
          <a:xfrm>
            <a:off x="681010" y="1376950"/>
            <a:ext cx="8014626" cy="172224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潛在問題</a:t>
            </a:r>
            <a:endParaRPr sz="1800" b="0" i="0" u="none" strike="noStrike" cap="none">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Gimbal lock</a:t>
            </a:r>
            <a:r>
              <a:rPr lang="en-US" sz="1800" b="0" i="0" u="none" strike="noStrike" cap="none">
                <a:solidFill>
                  <a:srgbClr val="000000"/>
                </a:solidFill>
                <a:latin typeface="Microsoft JhengHei"/>
                <a:ea typeface="Microsoft JhengHei"/>
                <a:cs typeface="Microsoft JhengHei"/>
                <a:sym typeface="Microsoft JhengHei"/>
              </a:rPr>
              <a:t>：</a:t>
            </a:r>
            <a:r>
              <a:rPr lang="en-US" sz="1800" b="0" i="0" u="none" strike="noStrike" cap="none">
                <a:solidFill>
                  <a:schemeClr val="dk1"/>
                </a:solidFill>
                <a:latin typeface="Microsoft JhengHei"/>
                <a:ea typeface="Microsoft JhengHei"/>
                <a:cs typeface="Microsoft JhengHei"/>
                <a:sym typeface="Microsoft JhengHei"/>
              </a:rPr>
              <a:t>一旦選擇±90°作為俯角，會導致無法順利推算出Billboard的方向。</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1480" name="Google Shape;1480;p27"/>
          <p:cNvGrpSpPr/>
          <p:nvPr/>
        </p:nvGrpSpPr>
        <p:grpSpPr>
          <a:xfrm>
            <a:off x="1094195" y="2340338"/>
            <a:ext cx="6832902" cy="2663634"/>
            <a:chOff x="1293234" y="3040255"/>
            <a:chExt cx="9793491" cy="3817745"/>
          </a:xfrm>
        </p:grpSpPr>
        <p:pic>
          <p:nvPicPr>
            <p:cNvPr id="1481" name="Google Shape;1481;p27"/>
            <p:cNvPicPr preferRelativeResize="0"/>
            <p:nvPr/>
          </p:nvPicPr>
          <p:blipFill rotWithShape="1">
            <a:blip r:embed="rId3">
              <a:alphaModFix/>
            </a:blip>
            <a:srcRect/>
            <a:stretch/>
          </p:blipFill>
          <p:spPr>
            <a:xfrm>
              <a:off x="2664914" y="4174836"/>
              <a:ext cx="733924" cy="2683164"/>
            </a:xfrm>
            <a:prstGeom prst="rect">
              <a:avLst/>
            </a:prstGeom>
            <a:noFill/>
            <a:ln>
              <a:noFill/>
            </a:ln>
          </p:spPr>
        </p:pic>
        <p:sp>
          <p:nvSpPr>
            <p:cNvPr id="1482" name="Google Shape;1482;p27"/>
            <p:cNvSpPr/>
            <p:nvPr/>
          </p:nvSpPr>
          <p:spPr>
            <a:xfrm>
              <a:off x="1297853" y="5294745"/>
              <a:ext cx="581891" cy="38792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3" name="Google Shape;1483;p27"/>
            <p:cNvSpPr/>
            <p:nvPr/>
          </p:nvSpPr>
          <p:spPr>
            <a:xfrm rot="-5400000">
              <a:off x="1768908" y="5405581"/>
              <a:ext cx="406400" cy="184727"/>
            </a:xfrm>
            <a:prstGeom prst="trapezoid">
              <a:avLst>
                <a:gd name="adj" fmla="val 38794"/>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4" name="Google Shape;1484;p27"/>
            <p:cNvSpPr/>
            <p:nvPr/>
          </p:nvSpPr>
          <p:spPr>
            <a:xfrm>
              <a:off x="1293234" y="4968189"/>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5" name="Google Shape;1485;p27"/>
            <p:cNvSpPr/>
            <p:nvPr/>
          </p:nvSpPr>
          <p:spPr>
            <a:xfrm>
              <a:off x="1614198" y="4968188"/>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486" name="Google Shape;1486;p27"/>
            <p:cNvCxnSpPr/>
            <p:nvPr/>
          </p:nvCxnSpPr>
          <p:spPr>
            <a:xfrm>
              <a:off x="2983645" y="5504873"/>
              <a:ext cx="794327" cy="0"/>
            </a:xfrm>
            <a:prstGeom prst="straightConnector1">
              <a:avLst/>
            </a:prstGeom>
            <a:noFill/>
            <a:ln w="28575" cap="flat" cmpd="sng">
              <a:solidFill>
                <a:srgbClr val="0070C0"/>
              </a:solidFill>
              <a:prstDash val="solid"/>
              <a:round/>
              <a:headEnd type="none" w="sm" len="sm"/>
              <a:tailEnd type="triangle" w="med" len="med"/>
            </a:ln>
          </p:spPr>
        </p:cxnSp>
        <p:cxnSp>
          <p:nvCxnSpPr>
            <p:cNvPr id="1487" name="Google Shape;1487;p27"/>
            <p:cNvCxnSpPr/>
            <p:nvPr/>
          </p:nvCxnSpPr>
          <p:spPr>
            <a:xfrm rot="10800000">
              <a:off x="3002117" y="4174836"/>
              <a:ext cx="0" cy="1302328"/>
            </a:xfrm>
            <a:prstGeom prst="straightConnector1">
              <a:avLst/>
            </a:prstGeom>
            <a:noFill/>
            <a:ln w="38100" cap="flat" cmpd="sng">
              <a:solidFill>
                <a:srgbClr val="FF0000"/>
              </a:solidFill>
              <a:prstDash val="solid"/>
              <a:round/>
              <a:headEnd type="none" w="sm" len="sm"/>
              <a:tailEnd type="triangle" w="med" len="med"/>
            </a:ln>
          </p:spPr>
        </p:cxnSp>
        <p:cxnSp>
          <p:nvCxnSpPr>
            <p:cNvPr id="1488" name="Google Shape;1488;p27"/>
            <p:cNvCxnSpPr/>
            <p:nvPr/>
          </p:nvCxnSpPr>
          <p:spPr>
            <a:xfrm rot="10800000" flipH="1">
              <a:off x="2992881" y="5200073"/>
              <a:ext cx="286327" cy="304800"/>
            </a:xfrm>
            <a:prstGeom prst="straightConnector1">
              <a:avLst/>
            </a:prstGeom>
            <a:noFill/>
            <a:ln w="38100" cap="flat" cmpd="sng">
              <a:solidFill>
                <a:srgbClr val="00B050"/>
              </a:solidFill>
              <a:prstDash val="solid"/>
              <a:round/>
              <a:headEnd type="none" w="sm" len="sm"/>
              <a:tailEnd type="triangle" w="med" len="med"/>
            </a:ln>
          </p:spPr>
        </p:cxnSp>
        <p:cxnSp>
          <p:nvCxnSpPr>
            <p:cNvPr id="1489" name="Google Shape;1489;p27"/>
            <p:cNvCxnSpPr/>
            <p:nvPr/>
          </p:nvCxnSpPr>
          <p:spPr>
            <a:xfrm>
              <a:off x="2133784" y="5516418"/>
              <a:ext cx="461818" cy="0"/>
            </a:xfrm>
            <a:prstGeom prst="straightConnector1">
              <a:avLst/>
            </a:prstGeom>
            <a:noFill/>
            <a:ln w="28575" cap="flat" cmpd="sng">
              <a:solidFill>
                <a:schemeClr val="dk1"/>
              </a:solidFill>
              <a:prstDash val="dash"/>
              <a:round/>
              <a:headEnd type="none" w="sm" len="sm"/>
              <a:tailEnd type="triangle" w="med" len="med"/>
            </a:ln>
          </p:spPr>
        </p:cxnSp>
        <p:grpSp>
          <p:nvGrpSpPr>
            <p:cNvPr id="1490" name="Google Shape;1490;p27"/>
            <p:cNvGrpSpPr/>
            <p:nvPr/>
          </p:nvGrpSpPr>
          <p:grpSpPr>
            <a:xfrm rot="5400000">
              <a:off x="5233064" y="3356446"/>
              <a:ext cx="1302368" cy="732956"/>
              <a:chOff x="3189834" y="4002989"/>
              <a:chExt cx="1302368" cy="732956"/>
            </a:xfrm>
          </p:grpSpPr>
          <p:sp>
            <p:nvSpPr>
              <p:cNvPr id="1491" name="Google Shape;1491;p27"/>
              <p:cNvSpPr/>
              <p:nvPr/>
            </p:nvSpPr>
            <p:spPr>
              <a:xfrm>
                <a:off x="3194453" y="4329546"/>
                <a:ext cx="581891" cy="38792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2" name="Google Shape;1492;p27"/>
              <p:cNvSpPr/>
              <p:nvPr/>
            </p:nvSpPr>
            <p:spPr>
              <a:xfrm rot="-5400000">
                <a:off x="3665508" y="4440382"/>
                <a:ext cx="406400" cy="184727"/>
              </a:xfrm>
              <a:prstGeom prst="trapezoid">
                <a:avLst>
                  <a:gd name="adj" fmla="val 38794"/>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3" name="Google Shape;1493;p27"/>
              <p:cNvSpPr/>
              <p:nvPr/>
            </p:nvSpPr>
            <p:spPr>
              <a:xfrm>
                <a:off x="3189834" y="4002990"/>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4" name="Google Shape;1494;p27"/>
              <p:cNvSpPr/>
              <p:nvPr/>
            </p:nvSpPr>
            <p:spPr>
              <a:xfrm>
                <a:off x="3510798" y="4002989"/>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495" name="Google Shape;1495;p27"/>
              <p:cNvCxnSpPr/>
              <p:nvPr/>
            </p:nvCxnSpPr>
            <p:spPr>
              <a:xfrm>
                <a:off x="4030384" y="4551219"/>
                <a:ext cx="461818" cy="0"/>
              </a:xfrm>
              <a:prstGeom prst="straightConnector1">
                <a:avLst/>
              </a:prstGeom>
              <a:noFill/>
              <a:ln w="28575" cap="flat" cmpd="sng">
                <a:solidFill>
                  <a:schemeClr val="dk1"/>
                </a:solidFill>
                <a:prstDash val="dash"/>
                <a:round/>
                <a:headEnd type="none" w="sm" len="sm"/>
                <a:tailEnd type="triangle" w="med" len="med"/>
              </a:ln>
            </p:spPr>
          </p:cxnSp>
        </p:grpSp>
        <p:pic>
          <p:nvPicPr>
            <p:cNvPr id="1496" name="Google Shape;1496;p27"/>
            <p:cNvPicPr preferRelativeResize="0"/>
            <p:nvPr/>
          </p:nvPicPr>
          <p:blipFill rotWithShape="1">
            <a:blip r:embed="rId3">
              <a:alphaModFix/>
            </a:blip>
            <a:srcRect/>
            <a:stretch/>
          </p:blipFill>
          <p:spPr>
            <a:xfrm>
              <a:off x="5662217" y="4174836"/>
              <a:ext cx="733924" cy="2683164"/>
            </a:xfrm>
            <a:prstGeom prst="rect">
              <a:avLst/>
            </a:prstGeom>
            <a:noFill/>
            <a:ln>
              <a:noFill/>
            </a:ln>
          </p:spPr>
        </p:pic>
        <p:cxnSp>
          <p:nvCxnSpPr>
            <p:cNvPr id="1497" name="Google Shape;1497;p27"/>
            <p:cNvCxnSpPr/>
            <p:nvPr/>
          </p:nvCxnSpPr>
          <p:spPr>
            <a:xfrm>
              <a:off x="5980948" y="5504873"/>
              <a:ext cx="794327" cy="0"/>
            </a:xfrm>
            <a:prstGeom prst="straightConnector1">
              <a:avLst/>
            </a:prstGeom>
            <a:noFill/>
            <a:ln w="28575" cap="flat" cmpd="sng">
              <a:solidFill>
                <a:srgbClr val="0070C0"/>
              </a:solidFill>
              <a:prstDash val="solid"/>
              <a:round/>
              <a:headEnd type="none" w="sm" len="sm"/>
              <a:tailEnd type="triangle" w="med" len="med"/>
            </a:ln>
          </p:spPr>
        </p:cxnSp>
        <p:cxnSp>
          <p:nvCxnSpPr>
            <p:cNvPr id="1498" name="Google Shape;1498;p27"/>
            <p:cNvCxnSpPr/>
            <p:nvPr/>
          </p:nvCxnSpPr>
          <p:spPr>
            <a:xfrm rot="10800000">
              <a:off x="5999420" y="4174836"/>
              <a:ext cx="0" cy="1302328"/>
            </a:xfrm>
            <a:prstGeom prst="straightConnector1">
              <a:avLst/>
            </a:prstGeom>
            <a:noFill/>
            <a:ln w="38100" cap="flat" cmpd="sng">
              <a:solidFill>
                <a:srgbClr val="FF0000"/>
              </a:solidFill>
              <a:prstDash val="solid"/>
              <a:round/>
              <a:headEnd type="none" w="sm" len="sm"/>
              <a:tailEnd type="triangle" w="med" len="med"/>
            </a:ln>
          </p:spPr>
        </p:cxnSp>
        <p:cxnSp>
          <p:nvCxnSpPr>
            <p:cNvPr id="1499" name="Google Shape;1499;p27"/>
            <p:cNvCxnSpPr/>
            <p:nvPr/>
          </p:nvCxnSpPr>
          <p:spPr>
            <a:xfrm rot="10800000" flipH="1">
              <a:off x="5990184" y="5200073"/>
              <a:ext cx="286327" cy="304800"/>
            </a:xfrm>
            <a:prstGeom prst="straightConnector1">
              <a:avLst/>
            </a:prstGeom>
            <a:noFill/>
            <a:ln w="38100" cap="flat" cmpd="sng">
              <a:solidFill>
                <a:srgbClr val="00B050"/>
              </a:solidFill>
              <a:prstDash val="solid"/>
              <a:round/>
              <a:headEnd type="none" w="sm" len="sm"/>
              <a:tailEnd type="triangle" w="med" len="med"/>
            </a:ln>
          </p:spPr>
        </p:cxnSp>
        <p:sp>
          <p:nvSpPr>
            <p:cNvPr id="1500" name="Google Shape;1500;p27"/>
            <p:cNvSpPr/>
            <p:nvPr/>
          </p:nvSpPr>
          <p:spPr>
            <a:xfrm>
              <a:off x="5517769" y="4762680"/>
              <a:ext cx="1060515" cy="104699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600"/>
                <a:buFont typeface="Arial"/>
                <a:buNone/>
              </a:pPr>
              <a:r>
                <a:rPr lang="en-US" sz="6600" b="0" i="0" u="none" strike="noStrike" cap="none">
                  <a:solidFill>
                    <a:schemeClr val="dk1"/>
                  </a:solidFill>
                  <a:latin typeface="Arial"/>
                  <a:ea typeface="Arial"/>
                  <a:cs typeface="Arial"/>
                  <a:sym typeface="Arial"/>
                </a:rPr>
                <a:t>?</a:t>
              </a:r>
              <a:endParaRPr sz="6600" b="0" i="0" u="none" strike="noStrike" cap="none">
                <a:solidFill>
                  <a:schemeClr val="dk1"/>
                </a:solidFill>
                <a:latin typeface="Arial"/>
                <a:ea typeface="Arial"/>
                <a:cs typeface="Arial"/>
                <a:sym typeface="Arial"/>
              </a:endParaRPr>
            </a:p>
          </p:txBody>
        </p:sp>
        <p:pic>
          <p:nvPicPr>
            <p:cNvPr id="1501" name="Google Shape;1501;p27"/>
            <p:cNvPicPr preferRelativeResize="0"/>
            <p:nvPr/>
          </p:nvPicPr>
          <p:blipFill rotWithShape="1">
            <a:blip r:embed="rId3">
              <a:alphaModFix/>
            </a:blip>
            <a:srcRect/>
            <a:stretch/>
          </p:blipFill>
          <p:spPr>
            <a:xfrm flipH="1">
              <a:off x="9096519" y="4174836"/>
              <a:ext cx="733924" cy="2683164"/>
            </a:xfrm>
            <a:prstGeom prst="rect">
              <a:avLst/>
            </a:prstGeom>
            <a:noFill/>
            <a:ln>
              <a:noFill/>
            </a:ln>
          </p:spPr>
        </p:pic>
        <p:grpSp>
          <p:nvGrpSpPr>
            <p:cNvPr id="1502" name="Google Shape;1502;p27"/>
            <p:cNvGrpSpPr/>
            <p:nvPr/>
          </p:nvGrpSpPr>
          <p:grpSpPr>
            <a:xfrm flipH="1">
              <a:off x="8752625" y="4194366"/>
              <a:ext cx="794327" cy="1330037"/>
              <a:chOff x="9515161" y="3834318"/>
              <a:chExt cx="794327" cy="1330037"/>
            </a:xfrm>
          </p:grpSpPr>
          <p:cxnSp>
            <p:nvCxnSpPr>
              <p:cNvPr id="1503" name="Google Shape;1503;p27"/>
              <p:cNvCxnSpPr/>
              <p:nvPr/>
            </p:nvCxnSpPr>
            <p:spPr>
              <a:xfrm>
                <a:off x="9515161" y="5164355"/>
                <a:ext cx="794327" cy="0"/>
              </a:xfrm>
              <a:prstGeom prst="straightConnector1">
                <a:avLst/>
              </a:prstGeom>
              <a:noFill/>
              <a:ln w="28575" cap="flat" cmpd="sng">
                <a:solidFill>
                  <a:srgbClr val="0070C0"/>
                </a:solidFill>
                <a:prstDash val="solid"/>
                <a:round/>
                <a:headEnd type="none" w="sm" len="sm"/>
                <a:tailEnd type="triangle" w="med" len="med"/>
              </a:ln>
            </p:spPr>
          </p:cxnSp>
          <p:cxnSp>
            <p:nvCxnSpPr>
              <p:cNvPr id="1504" name="Google Shape;1504;p27"/>
              <p:cNvCxnSpPr/>
              <p:nvPr/>
            </p:nvCxnSpPr>
            <p:spPr>
              <a:xfrm rot="10800000">
                <a:off x="9533633" y="3834318"/>
                <a:ext cx="0" cy="1302328"/>
              </a:xfrm>
              <a:prstGeom prst="straightConnector1">
                <a:avLst/>
              </a:prstGeom>
              <a:noFill/>
              <a:ln w="38100" cap="flat" cmpd="sng">
                <a:solidFill>
                  <a:srgbClr val="FF0000"/>
                </a:solidFill>
                <a:prstDash val="solid"/>
                <a:round/>
                <a:headEnd type="none" w="sm" len="sm"/>
                <a:tailEnd type="triangle" w="med" len="med"/>
              </a:ln>
            </p:spPr>
          </p:cxnSp>
          <p:cxnSp>
            <p:nvCxnSpPr>
              <p:cNvPr id="1505" name="Google Shape;1505;p27"/>
              <p:cNvCxnSpPr/>
              <p:nvPr/>
            </p:nvCxnSpPr>
            <p:spPr>
              <a:xfrm rot="10800000" flipH="1">
                <a:off x="9524397" y="4859555"/>
                <a:ext cx="286327" cy="304800"/>
              </a:xfrm>
              <a:prstGeom prst="straightConnector1">
                <a:avLst/>
              </a:prstGeom>
              <a:noFill/>
              <a:ln w="38100" cap="flat" cmpd="sng">
                <a:solidFill>
                  <a:srgbClr val="00B050"/>
                </a:solidFill>
                <a:prstDash val="solid"/>
                <a:round/>
                <a:headEnd type="none" w="sm" len="sm"/>
                <a:tailEnd type="triangle" w="med" len="med"/>
              </a:ln>
            </p:spPr>
          </p:cxnSp>
        </p:grpSp>
        <p:grpSp>
          <p:nvGrpSpPr>
            <p:cNvPr id="1506" name="Google Shape;1506;p27"/>
            <p:cNvGrpSpPr/>
            <p:nvPr/>
          </p:nvGrpSpPr>
          <p:grpSpPr>
            <a:xfrm rot="-2675908" flipH="1">
              <a:off x="9714552" y="3886329"/>
              <a:ext cx="1302368" cy="732957"/>
              <a:chOff x="7824750" y="4627670"/>
              <a:chExt cx="1302368" cy="732957"/>
            </a:xfrm>
          </p:grpSpPr>
          <p:sp>
            <p:nvSpPr>
              <p:cNvPr id="1507" name="Google Shape;1507;p27"/>
              <p:cNvSpPr/>
              <p:nvPr/>
            </p:nvSpPr>
            <p:spPr>
              <a:xfrm>
                <a:off x="7829369" y="4954227"/>
                <a:ext cx="581891" cy="38792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8" name="Google Shape;1508;p27"/>
              <p:cNvSpPr/>
              <p:nvPr/>
            </p:nvSpPr>
            <p:spPr>
              <a:xfrm rot="-5400000">
                <a:off x="8300424" y="5065063"/>
                <a:ext cx="406400" cy="184727"/>
              </a:xfrm>
              <a:prstGeom prst="trapezoid">
                <a:avLst>
                  <a:gd name="adj" fmla="val 38794"/>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9" name="Google Shape;1509;p27"/>
              <p:cNvSpPr/>
              <p:nvPr/>
            </p:nvSpPr>
            <p:spPr>
              <a:xfrm>
                <a:off x="7824750" y="4627671"/>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0" name="Google Shape;1510;p27"/>
              <p:cNvSpPr/>
              <p:nvPr/>
            </p:nvSpPr>
            <p:spPr>
              <a:xfrm>
                <a:off x="8145714" y="4627670"/>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11" name="Google Shape;1511;p27"/>
              <p:cNvCxnSpPr/>
              <p:nvPr/>
            </p:nvCxnSpPr>
            <p:spPr>
              <a:xfrm>
                <a:off x="8665300" y="5175900"/>
                <a:ext cx="461818" cy="0"/>
              </a:xfrm>
              <a:prstGeom prst="straightConnector1">
                <a:avLst/>
              </a:prstGeom>
              <a:noFill/>
              <a:ln w="28575" cap="flat" cmpd="sng">
                <a:solidFill>
                  <a:schemeClr val="dk1"/>
                </a:solidFill>
                <a:prstDash val="dash"/>
                <a:round/>
                <a:headEnd type="none" w="sm" len="sm"/>
                <a:tailEnd type="triangle" w="med" len="med"/>
              </a:ln>
            </p:spPr>
          </p:cxnSp>
        </p:grpSp>
        <p:sp>
          <p:nvSpPr>
            <p:cNvPr id="1512" name="Google Shape;1512;p27"/>
            <p:cNvSpPr/>
            <p:nvPr/>
          </p:nvSpPr>
          <p:spPr>
            <a:xfrm>
              <a:off x="8674538" y="3040255"/>
              <a:ext cx="1744825" cy="1695522"/>
            </a:xfrm>
            <a:custGeom>
              <a:avLst/>
              <a:gdLst/>
              <a:ahLst/>
              <a:cxnLst/>
              <a:rect l="l" t="t" r="r" b="b"/>
              <a:pathLst>
                <a:path w="120000" h="120000" extrusionOk="0">
                  <a:moveTo>
                    <a:pt x="62321" y="7328"/>
                  </a:moveTo>
                  <a:lnTo>
                    <a:pt x="62321" y="7328"/>
                  </a:lnTo>
                  <a:cubicBezTo>
                    <a:pt x="79969" y="8100"/>
                    <a:pt x="96067" y="17590"/>
                    <a:pt x="105237" y="32630"/>
                  </a:cubicBezTo>
                  <a:lnTo>
                    <a:pt x="111655" y="30953"/>
                  </a:lnTo>
                  <a:lnTo>
                    <a:pt x="103921" y="48522"/>
                  </a:lnTo>
                  <a:lnTo>
                    <a:pt x="83399" y="38337"/>
                  </a:lnTo>
                  <a:lnTo>
                    <a:pt x="89610" y="36713"/>
                  </a:lnTo>
                  <a:lnTo>
                    <a:pt x="89610" y="36713"/>
                  </a:lnTo>
                  <a:cubicBezTo>
                    <a:pt x="82773" y="28311"/>
                    <a:pt x="72576" y="23223"/>
                    <a:pt x="61641" y="22758"/>
                  </a:cubicBezTo>
                  <a:close/>
                </a:path>
              </a:pathLst>
            </a:cu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13" name="Google Shape;1513;p27"/>
            <p:cNvSpPr/>
            <p:nvPr/>
          </p:nvSpPr>
          <p:spPr>
            <a:xfrm>
              <a:off x="4492689" y="3210629"/>
              <a:ext cx="1744825" cy="1695522"/>
            </a:xfrm>
            <a:custGeom>
              <a:avLst/>
              <a:gdLst/>
              <a:ahLst/>
              <a:cxnLst/>
              <a:rect l="l" t="t" r="r" b="b"/>
              <a:pathLst>
                <a:path w="120000" h="120000" extrusionOk="0">
                  <a:moveTo>
                    <a:pt x="8406" y="60000"/>
                  </a:moveTo>
                  <a:lnTo>
                    <a:pt x="8406" y="60000"/>
                  </a:lnTo>
                  <a:cubicBezTo>
                    <a:pt x="8406" y="35414"/>
                    <a:pt x="25916" y="14277"/>
                    <a:pt x="50167" y="9591"/>
                  </a:cubicBezTo>
                  <a:lnTo>
                    <a:pt x="50640" y="1175"/>
                  </a:lnTo>
                  <a:lnTo>
                    <a:pt x="62524" y="15070"/>
                  </a:lnTo>
                  <a:lnTo>
                    <a:pt x="48957" y="31125"/>
                  </a:lnTo>
                  <a:lnTo>
                    <a:pt x="49426" y="22778"/>
                  </a:lnTo>
                  <a:lnTo>
                    <a:pt x="49426" y="22778"/>
                  </a:lnTo>
                  <a:cubicBezTo>
                    <a:pt x="32470" y="27448"/>
                    <a:pt x="20747" y="42664"/>
                    <a:pt x="20747" y="60000"/>
                  </a:cubicBezTo>
                  <a:close/>
                </a:path>
              </a:pathLst>
            </a:cu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7"/>
          <p:cNvSpPr txBox="1">
            <a:spLocks noGrp="1"/>
          </p:cNvSpPr>
          <p:nvPr>
            <p:ph type="title"/>
          </p:nvPr>
        </p:nvSpPr>
        <p:spPr>
          <a:xfrm>
            <a:off x="889247" y="195486"/>
            <a:ext cx="7376929"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b="1">
                <a:solidFill>
                  <a:srgbClr val="002060"/>
                </a:solidFill>
              </a:rPr>
              <a:t>二、相關function</a:t>
            </a:r>
            <a:endParaRPr/>
          </a:p>
        </p:txBody>
      </p:sp>
      <p:grpSp>
        <p:nvGrpSpPr>
          <p:cNvPr id="221" name="Google Shape;221;p7"/>
          <p:cNvGrpSpPr/>
          <p:nvPr/>
        </p:nvGrpSpPr>
        <p:grpSpPr>
          <a:xfrm>
            <a:off x="0" y="0"/>
            <a:ext cx="791072" cy="791072"/>
            <a:chOff x="0" y="0"/>
            <a:chExt cx="791072" cy="791072"/>
          </a:xfrm>
        </p:grpSpPr>
        <p:sp>
          <p:nvSpPr>
            <p:cNvPr id="222" name="Google Shape;222;p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23" name="Google Shape;223;p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24" name="Google Shape;224;p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25" name="Google Shape;225;p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226" name="Google Shape;226;p7"/>
          <p:cNvGrpSpPr/>
          <p:nvPr/>
        </p:nvGrpSpPr>
        <p:grpSpPr>
          <a:xfrm>
            <a:off x="8460432" y="4299942"/>
            <a:ext cx="500406" cy="640288"/>
            <a:chOff x="8460432" y="4299942"/>
            <a:chExt cx="500406" cy="640288"/>
          </a:xfrm>
        </p:grpSpPr>
        <p:sp>
          <p:nvSpPr>
            <p:cNvPr id="227" name="Google Shape;227;p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28" name="Google Shape;228;p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29" name="Google Shape;229;p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30" name="Google Shape;230;p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31" name="Google Shape;231;p7"/>
          <p:cNvSpPr/>
          <p:nvPr/>
        </p:nvSpPr>
        <p:spPr>
          <a:xfrm>
            <a:off x="889247" y="875496"/>
            <a:ext cx="347061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(一)把 Texture貼在無窮遠處</a:t>
            </a:r>
            <a:endParaRPr sz="1400" b="0" i="0" u="none" strike="noStrike" cap="none">
              <a:solidFill>
                <a:srgbClr val="000000"/>
              </a:solidFill>
              <a:latin typeface="Arial"/>
              <a:ea typeface="Arial"/>
              <a:cs typeface="Arial"/>
              <a:sym typeface="Arial"/>
            </a:endParaRPr>
          </a:p>
        </p:txBody>
      </p:sp>
      <p:sp>
        <p:nvSpPr>
          <p:cNvPr id="232" name="Google Shape;232;p7"/>
          <p:cNvSpPr txBox="1"/>
          <p:nvPr/>
        </p:nvSpPr>
        <p:spPr>
          <a:xfrm>
            <a:off x="4301338" y="894364"/>
            <a:ext cx="1704442" cy="369291"/>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1. 頂點著色器</a:t>
            </a:r>
            <a:endParaRPr sz="1800" b="1" i="0" u="none" strike="noStrike" cap="none">
              <a:solidFill>
                <a:srgbClr val="0070C0"/>
              </a:solidFill>
              <a:latin typeface="Microsoft JhengHei"/>
              <a:ea typeface="Microsoft JhengHei"/>
              <a:cs typeface="Microsoft JhengHei"/>
              <a:sym typeface="Microsoft JhengHei"/>
            </a:endParaRPr>
          </a:p>
        </p:txBody>
      </p:sp>
      <p:sp>
        <p:nvSpPr>
          <p:cNvPr id="234" name="Google Shape;234;p7"/>
          <p:cNvSpPr txBox="1"/>
          <p:nvPr/>
        </p:nvSpPr>
        <p:spPr>
          <a:xfrm>
            <a:off x="4153077" y="2519968"/>
            <a:ext cx="3342300" cy="662144"/>
          </a:xfrm>
          <a:prstGeom prst="rect">
            <a:avLst/>
          </a:prstGeom>
          <a:noFill/>
          <a:ln w="12700">
            <a:solidFill>
              <a:schemeClr val="accent5">
                <a:lumMod val="60000"/>
                <a:lumOff val="40000"/>
              </a:schemeClr>
            </a:solid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US" sz="1500" dirty="0" err="1">
                <a:solidFill>
                  <a:srgbClr val="0080FF"/>
                </a:solidFill>
                <a:latin typeface="Microsoft JhengHei"/>
                <a:ea typeface="Microsoft JhengHei"/>
                <a:cs typeface="Microsoft JhengHei"/>
                <a:sym typeface="Microsoft JhengHei"/>
              </a:rPr>
              <a:t>宣告一個新的變數</a:t>
            </a:r>
            <a:r>
              <a:rPr lang="en-US" sz="1500" b="1" dirty="0" err="1">
                <a:solidFill>
                  <a:srgbClr val="242424"/>
                </a:solidFill>
                <a:latin typeface="Microsoft JhengHei"/>
                <a:ea typeface="Microsoft JhengHei"/>
                <a:cs typeface="Microsoft JhengHei"/>
                <a:sym typeface="Microsoft JhengHei"/>
              </a:rPr>
              <a:t>uViewMatrixInv</a:t>
            </a:r>
            <a:endParaRPr sz="1500" b="1" dirty="0">
              <a:solidFill>
                <a:srgbClr val="242424"/>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500" dirty="0" err="1">
                <a:solidFill>
                  <a:srgbClr val="242424"/>
                </a:solidFill>
                <a:latin typeface="Microsoft JhengHei"/>
                <a:ea typeface="Microsoft JhengHei"/>
                <a:cs typeface="Microsoft JhengHei"/>
                <a:sym typeface="Microsoft JhengHei"/>
              </a:rPr>
              <a:t>用來儲存uMatrix的反矩陣</a:t>
            </a:r>
            <a:endParaRPr sz="1500" dirty="0">
              <a:solidFill>
                <a:srgbClr val="242424"/>
              </a:solidFill>
              <a:latin typeface="Microsoft JhengHei"/>
              <a:ea typeface="Microsoft JhengHei"/>
              <a:cs typeface="Microsoft JhengHei"/>
              <a:sym typeface="Microsoft JhengHei"/>
            </a:endParaRPr>
          </a:p>
        </p:txBody>
      </p:sp>
      <p:grpSp>
        <p:nvGrpSpPr>
          <p:cNvPr id="4" name="群組 3"/>
          <p:cNvGrpSpPr/>
          <p:nvPr/>
        </p:nvGrpSpPr>
        <p:grpSpPr>
          <a:xfrm>
            <a:off x="1100666" y="1829057"/>
            <a:ext cx="2529600" cy="1200655"/>
            <a:chOff x="515450" y="1731521"/>
            <a:chExt cx="2529600" cy="1200655"/>
          </a:xfrm>
        </p:grpSpPr>
        <p:sp>
          <p:nvSpPr>
            <p:cNvPr id="233" name="Google Shape;233;p7"/>
            <p:cNvSpPr txBox="1"/>
            <p:nvPr/>
          </p:nvSpPr>
          <p:spPr>
            <a:xfrm>
              <a:off x="515450" y="1731521"/>
              <a:ext cx="2529600" cy="1200655"/>
            </a:xfrm>
            <a:prstGeom prst="rect">
              <a:avLst/>
            </a:pr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800"/>
                <a:buFont typeface="Arial"/>
                <a:buNone/>
              </a:pPr>
              <a:r>
                <a:rPr lang="en-US" sz="1200" b="0" i="0" u="none" strike="noStrike" cap="none" dirty="0">
                  <a:solidFill>
                    <a:srgbClr val="0080FF"/>
                  </a:solidFill>
                  <a:latin typeface="Microsoft JhengHei"/>
                  <a:ea typeface="Microsoft JhengHei"/>
                  <a:cs typeface="Microsoft JhengHei"/>
                  <a:sym typeface="Microsoft JhengHei"/>
                </a:rPr>
                <a:t>uniform</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408080"/>
                  </a:solidFill>
                  <a:latin typeface="Microsoft JhengHei"/>
                  <a:ea typeface="Microsoft JhengHei"/>
                  <a:cs typeface="Microsoft JhengHei"/>
                  <a:sym typeface="Microsoft JhengHei"/>
                </a:rPr>
                <a:t>mat4</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err="1">
                  <a:solidFill>
                    <a:srgbClr val="242424"/>
                  </a:solidFill>
                  <a:latin typeface="Microsoft JhengHei"/>
                  <a:ea typeface="Microsoft JhengHei"/>
                  <a:cs typeface="Microsoft JhengHei"/>
                  <a:sym typeface="Microsoft JhengHei"/>
                </a:rPr>
                <a:t>uViewMatrix</a:t>
              </a:r>
              <a:r>
                <a:rPr lang="en-US" sz="1200" b="0" i="0" u="none" strike="noStrike" cap="none" dirty="0">
                  <a:solidFill>
                    <a:srgbClr val="242424"/>
                  </a:solidFill>
                  <a:latin typeface="Microsoft JhengHei"/>
                  <a:ea typeface="Microsoft JhengHei"/>
                  <a:cs typeface="Microsoft JhengHei"/>
                  <a:sym typeface="Microsoft JhengHei"/>
                </a:rPr>
                <a:t>;</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200" b="0" i="0" u="none" strike="noStrike" cap="none" dirty="0">
                  <a:solidFill>
                    <a:srgbClr val="0080FF"/>
                  </a:solidFill>
                  <a:latin typeface="Microsoft JhengHei"/>
                  <a:ea typeface="Microsoft JhengHei"/>
                  <a:cs typeface="Microsoft JhengHei"/>
                  <a:sym typeface="Microsoft JhengHei"/>
                </a:rPr>
                <a:t>uniform</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408080"/>
                  </a:solidFill>
                  <a:latin typeface="Microsoft JhengHei"/>
                  <a:ea typeface="Microsoft JhengHei"/>
                  <a:cs typeface="Microsoft JhengHei"/>
                  <a:sym typeface="Microsoft JhengHei"/>
                </a:rPr>
                <a:t>mat4</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err="1">
                  <a:solidFill>
                    <a:srgbClr val="242424"/>
                  </a:solidFill>
                  <a:latin typeface="Microsoft JhengHei"/>
                  <a:ea typeface="Microsoft JhengHei"/>
                  <a:cs typeface="Microsoft JhengHei"/>
                  <a:sym typeface="Microsoft JhengHei"/>
                </a:rPr>
                <a:t>uModelMatrix</a:t>
              </a:r>
              <a:r>
                <a:rPr lang="en-US" sz="1200" b="0" i="0" u="none" strike="noStrike" cap="none" dirty="0">
                  <a:solidFill>
                    <a:srgbClr val="242424"/>
                  </a:solidFill>
                  <a:latin typeface="Microsoft JhengHei"/>
                  <a:ea typeface="Microsoft JhengHei"/>
                  <a:cs typeface="Microsoft JhengHei"/>
                  <a:sym typeface="Microsoft JhengHei"/>
                </a:rPr>
                <a:t>;</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200" b="0" i="0" u="none" strike="noStrike" cap="none" dirty="0">
                  <a:solidFill>
                    <a:srgbClr val="0080FF"/>
                  </a:solidFill>
                  <a:latin typeface="Microsoft JhengHei"/>
                  <a:ea typeface="Microsoft JhengHei"/>
                  <a:cs typeface="Microsoft JhengHei"/>
                  <a:sym typeface="Microsoft JhengHei"/>
                </a:rPr>
                <a:t>uniform</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408080"/>
                  </a:solidFill>
                  <a:latin typeface="Microsoft JhengHei"/>
                  <a:ea typeface="Microsoft JhengHei"/>
                  <a:cs typeface="Microsoft JhengHei"/>
                  <a:sym typeface="Microsoft JhengHei"/>
                </a:rPr>
                <a:t>mat4</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err="1">
                  <a:solidFill>
                    <a:srgbClr val="242424"/>
                  </a:solidFill>
                  <a:latin typeface="Microsoft JhengHei"/>
                  <a:ea typeface="Microsoft JhengHei"/>
                  <a:cs typeface="Microsoft JhengHei"/>
                  <a:sym typeface="Microsoft JhengHei"/>
                </a:rPr>
                <a:t>uProjectionMatrix</a:t>
              </a:r>
              <a:r>
                <a:rPr lang="en-US" sz="1200" b="0" i="0" u="none" strike="noStrike" cap="none" dirty="0">
                  <a:solidFill>
                    <a:srgbClr val="242424"/>
                  </a:solidFill>
                  <a:latin typeface="Microsoft JhengHei"/>
                  <a:ea typeface="Microsoft JhengHei"/>
                  <a:cs typeface="Microsoft JhengHei"/>
                  <a:sym typeface="Microsoft JhengHei"/>
                </a:rPr>
                <a:t>;</a:t>
              </a:r>
              <a:endParaRPr sz="1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200" b="1" i="0" u="none" strike="noStrike" cap="none" dirty="0">
                  <a:solidFill>
                    <a:srgbClr val="0080FF"/>
                  </a:solidFill>
                  <a:latin typeface="Microsoft JhengHei"/>
                  <a:ea typeface="Microsoft JhengHei"/>
                  <a:cs typeface="Microsoft JhengHei"/>
                  <a:sym typeface="Microsoft JhengHei"/>
                </a:rPr>
                <a:t>uniform</a:t>
              </a:r>
              <a:r>
                <a:rPr lang="en-US" sz="1200" b="1" i="0" u="none" strike="noStrike" cap="none" dirty="0">
                  <a:solidFill>
                    <a:srgbClr val="000000"/>
                  </a:solidFill>
                  <a:latin typeface="Microsoft JhengHei"/>
                  <a:ea typeface="Microsoft JhengHei"/>
                  <a:cs typeface="Microsoft JhengHei"/>
                  <a:sym typeface="Microsoft JhengHei"/>
                </a:rPr>
                <a:t> </a:t>
              </a:r>
              <a:r>
                <a:rPr lang="en-US" sz="1200" b="1" i="0" u="none" strike="noStrike" cap="none" dirty="0">
                  <a:solidFill>
                    <a:srgbClr val="408080"/>
                  </a:solidFill>
                  <a:latin typeface="Microsoft JhengHei"/>
                  <a:ea typeface="Microsoft JhengHei"/>
                  <a:cs typeface="Microsoft JhengHei"/>
                  <a:sym typeface="Microsoft JhengHei"/>
                </a:rPr>
                <a:t>mat4</a:t>
              </a:r>
              <a:r>
                <a:rPr lang="en-US" sz="1200" b="1" i="0" u="none" strike="noStrike" cap="none" dirty="0">
                  <a:solidFill>
                    <a:srgbClr val="000000"/>
                  </a:solidFill>
                  <a:latin typeface="Microsoft JhengHei"/>
                  <a:ea typeface="Microsoft JhengHei"/>
                  <a:cs typeface="Microsoft JhengHei"/>
                  <a:sym typeface="Microsoft JhengHei"/>
                </a:rPr>
                <a:t> </a:t>
              </a:r>
              <a:r>
                <a:rPr lang="en-US" sz="1200" b="1" i="0" u="none" strike="noStrike" cap="none" dirty="0" err="1">
                  <a:solidFill>
                    <a:srgbClr val="242424"/>
                  </a:solidFill>
                  <a:latin typeface="Microsoft JhengHei"/>
                  <a:ea typeface="Microsoft JhengHei"/>
                  <a:cs typeface="Microsoft JhengHei"/>
                  <a:sym typeface="Microsoft JhengHei"/>
                </a:rPr>
                <a:t>uViewMatrixInv</a:t>
              </a:r>
              <a:r>
                <a:rPr lang="en-US" sz="1200" b="1" i="0" u="none" strike="noStrike" cap="none" dirty="0">
                  <a:solidFill>
                    <a:srgbClr val="242424"/>
                  </a:solidFill>
                  <a:latin typeface="Microsoft JhengHei"/>
                  <a:ea typeface="Microsoft JhengHei"/>
                  <a:cs typeface="Microsoft JhengHei"/>
                  <a:sym typeface="Microsoft JhengHei"/>
                </a:rPr>
                <a:t>;</a:t>
              </a:r>
              <a:endParaRPr sz="1200" b="1"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800"/>
                <a:buFont typeface="Arial"/>
                <a:buNone/>
              </a:pPr>
              <a:r>
                <a:rPr lang="en-US" sz="1200" b="0" i="0" u="none" strike="noStrike" cap="none" dirty="0">
                  <a:solidFill>
                    <a:srgbClr val="0080FF"/>
                  </a:solidFill>
                  <a:latin typeface="Microsoft JhengHei"/>
                  <a:ea typeface="Microsoft JhengHei"/>
                  <a:cs typeface="Microsoft JhengHei"/>
                  <a:sym typeface="Microsoft JhengHei"/>
                </a:rPr>
                <a:t>uniform</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a:solidFill>
                    <a:srgbClr val="408080"/>
                  </a:solidFill>
                  <a:latin typeface="Microsoft JhengHei"/>
                  <a:ea typeface="Microsoft JhengHei"/>
                  <a:cs typeface="Microsoft JhengHei"/>
                  <a:sym typeface="Microsoft JhengHei"/>
                </a:rPr>
                <a:t>mat3</a:t>
              </a:r>
              <a:r>
                <a:rPr lang="en-US" sz="1200" b="0" i="0" u="none" strike="noStrike" cap="none" dirty="0">
                  <a:solidFill>
                    <a:srgbClr val="000000"/>
                  </a:solidFill>
                  <a:latin typeface="Microsoft JhengHei"/>
                  <a:ea typeface="Microsoft JhengHei"/>
                  <a:cs typeface="Microsoft JhengHei"/>
                  <a:sym typeface="Microsoft JhengHei"/>
                </a:rPr>
                <a:t> </a:t>
              </a:r>
              <a:r>
                <a:rPr lang="en-US" sz="1200" b="0" i="0" u="none" strike="noStrike" cap="none" dirty="0" err="1">
                  <a:solidFill>
                    <a:srgbClr val="242424"/>
                  </a:solidFill>
                  <a:latin typeface="Microsoft JhengHei"/>
                  <a:ea typeface="Microsoft JhengHei"/>
                  <a:cs typeface="Microsoft JhengHei"/>
                  <a:sym typeface="Microsoft JhengHei"/>
                </a:rPr>
                <a:t>uNormalMatrix</a:t>
              </a:r>
              <a:r>
                <a:rPr lang="en-US" sz="1200" b="0" i="0" u="none" strike="noStrike" cap="none" dirty="0">
                  <a:solidFill>
                    <a:srgbClr val="242424"/>
                  </a:solidFill>
                  <a:latin typeface="Microsoft JhengHei"/>
                  <a:ea typeface="Microsoft JhengHei"/>
                  <a:cs typeface="Microsoft JhengHei"/>
                  <a:sym typeface="Microsoft JhengHei"/>
                </a:rPr>
                <a:t>;</a:t>
              </a:r>
              <a:endParaRPr sz="1200" b="0" i="0" u="none" strike="noStrike" cap="none" dirty="0">
                <a:solidFill>
                  <a:schemeClr val="dk1"/>
                </a:solidFill>
                <a:latin typeface="Microsoft JhengHei"/>
                <a:ea typeface="Microsoft JhengHei"/>
                <a:cs typeface="Microsoft JhengHei"/>
                <a:sym typeface="Microsoft JhengHei"/>
              </a:endParaRPr>
            </a:p>
          </p:txBody>
        </p:sp>
        <p:cxnSp>
          <p:nvCxnSpPr>
            <p:cNvPr id="3" name="直線接點 2"/>
            <p:cNvCxnSpPr/>
            <p:nvPr/>
          </p:nvCxnSpPr>
          <p:spPr>
            <a:xfrm>
              <a:off x="515450" y="1731521"/>
              <a:ext cx="0" cy="1200655"/>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7" name="直線單箭頭接點 6"/>
          <p:cNvCxnSpPr/>
          <p:nvPr/>
        </p:nvCxnSpPr>
        <p:spPr>
          <a:xfrm>
            <a:off x="3480816" y="2651760"/>
            <a:ext cx="672261" cy="0"/>
          </a:xfrm>
          <a:prstGeom prst="straightConnector1">
            <a:avLst/>
          </a:prstGeom>
          <a:ln>
            <a:solidFill>
              <a:schemeClr val="accent5">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28"/>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3600" b="1">
                <a:solidFill>
                  <a:srgbClr val="002060"/>
                </a:solidFill>
              </a:rPr>
              <a:t>三、Blending 應用：Billboarding</a:t>
            </a:r>
            <a:endParaRPr sz="3600" b="1">
              <a:solidFill>
                <a:srgbClr val="002060"/>
              </a:solidFill>
            </a:endParaRPr>
          </a:p>
        </p:txBody>
      </p:sp>
      <p:grpSp>
        <p:nvGrpSpPr>
          <p:cNvPr id="1519" name="Google Shape;1519;p28"/>
          <p:cNvGrpSpPr/>
          <p:nvPr/>
        </p:nvGrpSpPr>
        <p:grpSpPr>
          <a:xfrm>
            <a:off x="0" y="0"/>
            <a:ext cx="791072" cy="791072"/>
            <a:chOff x="0" y="0"/>
            <a:chExt cx="791072" cy="791072"/>
          </a:xfrm>
        </p:grpSpPr>
        <p:sp>
          <p:nvSpPr>
            <p:cNvPr id="1520" name="Google Shape;1520;p2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21" name="Google Shape;1521;p2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22" name="Google Shape;1522;p2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23" name="Google Shape;1523;p2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524" name="Google Shape;1524;p28"/>
          <p:cNvGrpSpPr/>
          <p:nvPr/>
        </p:nvGrpSpPr>
        <p:grpSpPr>
          <a:xfrm>
            <a:off x="8460432" y="4299942"/>
            <a:ext cx="500406" cy="640288"/>
            <a:chOff x="8460432" y="4299942"/>
            <a:chExt cx="500406" cy="640288"/>
          </a:xfrm>
        </p:grpSpPr>
        <p:sp>
          <p:nvSpPr>
            <p:cNvPr id="1525" name="Google Shape;1525;p2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26" name="Google Shape;1526;p2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27" name="Google Shape;1527;p2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528" name="Google Shape;1528;p2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
        <p:nvSpPr>
          <p:cNvPr id="1529" name="Google Shape;1529;p28"/>
          <p:cNvSpPr/>
          <p:nvPr/>
        </p:nvSpPr>
        <p:spPr>
          <a:xfrm>
            <a:off x="971600" y="987574"/>
            <a:ext cx="322244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（四）Billboarding繪製方法</a:t>
            </a:r>
            <a:endParaRPr sz="1800" b="1" i="0" u="none" strike="noStrike" cap="none">
              <a:solidFill>
                <a:srgbClr val="0070C0"/>
              </a:solidFill>
              <a:latin typeface="Microsoft JhengHei"/>
              <a:ea typeface="Microsoft JhengHei"/>
              <a:cs typeface="Microsoft JhengHei"/>
              <a:sym typeface="Microsoft JhengHei"/>
            </a:endParaRPr>
          </a:p>
        </p:txBody>
      </p:sp>
      <p:sp>
        <p:nvSpPr>
          <p:cNvPr id="1530" name="Google Shape;1530;p28"/>
          <p:cNvSpPr txBox="1"/>
          <p:nvPr/>
        </p:nvSpPr>
        <p:spPr>
          <a:xfrm>
            <a:off x="4114800" y="944902"/>
            <a:ext cx="1225297" cy="432048"/>
          </a:xfrm>
          <a:prstGeom prst="rect">
            <a:avLst/>
          </a:prstGeom>
          <a:noFill/>
          <a:ln>
            <a:noFill/>
          </a:ln>
        </p:spPr>
        <p:txBody>
          <a:bodyPr spcFirstLastPara="1" wrap="square" lIns="91425" tIns="45700" rIns="91425" bIns="45700" anchor="t" anchorCtr="0">
            <a:normAutofit/>
          </a:bodyPr>
          <a:lstStyle/>
          <a:p>
            <a:pPr marL="114300" marR="0" lvl="0" indent="0" algn="l" rtl="0">
              <a:lnSpc>
                <a:spcPct val="100000"/>
              </a:lnSpc>
              <a:spcBef>
                <a:spcPts val="360"/>
              </a:spcBef>
              <a:spcAft>
                <a:spcPts val="0"/>
              </a:spcAft>
              <a:buClr>
                <a:schemeClr val="dk1"/>
              </a:buClr>
              <a:buSzPts val="1800"/>
              <a:buFont typeface="Arial"/>
              <a:buNone/>
            </a:pPr>
            <a:r>
              <a:rPr lang="en-US" sz="1800" b="1" i="0" u="none" strike="noStrike" cap="none">
                <a:solidFill>
                  <a:srgbClr val="E36C09"/>
                </a:solidFill>
                <a:latin typeface="Microsoft JhengHei"/>
                <a:ea typeface="Microsoft JhengHei"/>
                <a:cs typeface="Microsoft JhengHei"/>
                <a:sym typeface="Microsoft JhengHei"/>
              </a:rPr>
              <a:t>方法2</a:t>
            </a:r>
            <a:endParaRPr sz="1800" b="1" i="0" u="none" strike="noStrike" cap="none">
              <a:solidFill>
                <a:srgbClr val="E36C09"/>
              </a:solidFill>
              <a:latin typeface="Microsoft JhengHei"/>
              <a:ea typeface="Microsoft JhengHei"/>
              <a:cs typeface="Microsoft JhengHei"/>
              <a:sym typeface="Microsoft JhengHei"/>
            </a:endParaRPr>
          </a:p>
        </p:txBody>
      </p:sp>
      <p:sp>
        <p:nvSpPr>
          <p:cNvPr id="1531" name="Google Shape;1531;p28"/>
          <p:cNvSpPr/>
          <p:nvPr/>
        </p:nvSpPr>
        <p:spPr>
          <a:xfrm>
            <a:off x="934740" y="1547638"/>
            <a:ext cx="5077968" cy="646331"/>
          </a:xfrm>
          <a:prstGeom prst="rect">
            <a:avLst/>
          </a:prstGeom>
          <a:noFill/>
          <a:ln>
            <a:noFill/>
          </a:ln>
        </p:spPr>
        <p:txBody>
          <a:bodyPr spcFirstLastPara="1" wrap="square" lIns="91425" tIns="45700" rIns="91425" bIns="45700" anchor="t" anchorCtr="0">
            <a:spAutoFit/>
          </a:bodyPr>
          <a:lstStyle/>
          <a:p>
            <a:pPr marL="285750" marR="0" lvl="1"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Microsoft JhengHei"/>
                <a:ea typeface="Microsoft JhengHei"/>
                <a:cs typeface="Microsoft JhengHei"/>
                <a:sym typeface="Microsoft JhengHei"/>
              </a:rPr>
              <a:t>將一個平面 設定與眼睛坐標系的u-v平面平行</a:t>
            </a:r>
            <a:endParaRPr sz="1800" b="0" i="0" u="none" strike="noStrike" cap="none">
              <a:solidFill>
                <a:srgbClr val="000000"/>
              </a:solidFill>
              <a:latin typeface="Microsoft JhengHei"/>
              <a:ea typeface="Microsoft JhengHei"/>
              <a:cs typeface="Microsoft JhengHei"/>
              <a:sym typeface="Microsoft JhengHei"/>
            </a:endParaRPr>
          </a:p>
          <a:p>
            <a:pPr marL="285750" marR="0" lvl="1"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Microsoft JhengHei"/>
                <a:ea typeface="Microsoft JhengHei"/>
                <a:cs typeface="Microsoft JhengHei"/>
                <a:sym typeface="Microsoft JhengHei"/>
              </a:rPr>
              <a:t>啟用Blending後開始繪製</a:t>
            </a:r>
            <a:endParaRPr sz="1400" b="0" i="0" u="none" strike="noStrike" cap="none">
              <a:solidFill>
                <a:srgbClr val="000000"/>
              </a:solidFill>
              <a:latin typeface="Arial"/>
              <a:ea typeface="Arial"/>
              <a:cs typeface="Arial"/>
              <a:sym typeface="Arial"/>
            </a:endParaRPr>
          </a:p>
        </p:txBody>
      </p:sp>
      <p:grpSp>
        <p:nvGrpSpPr>
          <p:cNvPr id="1532" name="Google Shape;1532;p28"/>
          <p:cNvGrpSpPr/>
          <p:nvPr/>
        </p:nvGrpSpPr>
        <p:grpSpPr>
          <a:xfrm>
            <a:off x="1942813" y="2415687"/>
            <a:ext cx="4927382" cy="2570985"/>
            <a:chOff x="3764577" y="3806230"/>
            <a:chExt cx="4927382" cy="2570985"/>
          </a:xfrm>
        </p:grpSpPr>
        <p:pic>
          <p:nvPicPr>
            <p:cNvPr id="1533" name="Google Shape;1533;p28"/>
            <p:cNvPicPr preferRelativeResize="0"/>
            <p:nvPr/>
          </p:nvPicPr>
          <p:blipFill rotWithShape="1">
            <a:blip r:embed="rId3">
              <a:alphaModFix/>
            </a:blip>
            <a:srcRect/>
            <a:stretch/>
          </p:blipFill>
          <p:spPr>
            <a:xfrm>
              <a:off x="7470620" y="3857950"/>
              <a:ext cx="1016071" cy="2519265"/>
            </a:xfrm>
            <a:prstGeom prst="rect">
              <a:avLst/>
            </a:prstGeom>
            <a:noFill/>
            <a:ln>
              <a:noFill/>
            </a:ln>
          </p:spPr>
        </p:pic>
        <p:sp>
          <p:nvSpPr>
            <p:cNvPr id="1534" name="Google Shape;1534;p28"/>
            <p:cNvSpPr/>
            <p:nvPr/>
          </p:nvSpPr>
          <p:spPr>
            <a:xfrm>
              <a:off x="4621233" y="4914594"/>
              <a:ext cx="581891" cy="38792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5" name="Google Shape;1535;p28"/>
            <p:cNvSpPr/>
            <p:nvPr/>
          </p:nvSpPr>
          <p:spPr>
            <a:xfrm rot="-5400000">
              <a:off x="5092288" y="5025430"/>
              <a:ext cx="406400" cy="184727"/>
            </a:xfrm>
            <a:prstGeom prst="trapezoid">
              <a:avLst>
                <a:gd name="adj" fmla="val 38794"/>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6" name="Google Shape;1536;p28"/>
            <p:cNvSpPr/>
            <p:nvPr/>
          </p:nvSpPr>
          <p:spPr>
            <a:xfrm>
              <a:off x="4616614" y="4588038"/>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7" name="Google Shape;1537;p28"/>
            <p:cNvSpPr/>
            <p:nvPr/>
          </p:nvSpPr>
          <p:spPr>
            <a:xfrm>
              <a:off x="4937578" y="4588037"/>
              <a:ext cx="326665" cy="326665"/>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38" name="Google Shape;1538;p28"/>
            <p:cNvCxnSpPr/>
            <p:nvPr/>
          </p:nvCxnSpPr>
          <p:spPr>
            <a:xfrm>
              <a:off x="7897632" y="5136267"/>
              <a:ext cx="794327" cy="0"/>
            </a:xfrm>
            <a:prstGeom prst="straightConnector1">
              <a:avLst/>
            </a:prstGeom>
            <a:noFill/>
            <a:ln w="28575" cap="flat" cmpd="sng">
              <a:solidFill>
                <a:srgbClr val="0070C0"/>
              </a:solidFill>
              <a:prstDash val="solid"/>
              <a:round/>
              <a:headEnd type="none" w="sm" len="sm"/>
              <a:tailEnd type="triangle" w="med" len="med"/>
            </a:ln>
          </p:spPr>
        </p:cxnSp>
        <p:cxnSp>
          <p:nvCxnSpPr>
            <p:cNvPr id="1539" name="Google Shape;1539;p28"/>
            <p:cNvCxnSpPr/>
            <p:nvPr/>
          </p:nvCxnSpPr>
          <p:spPr>
            <a:xfrm rot="10800000">
              <a:off x="7916104" y="3806230"/>
              <a:ext cx="0" cy="1302328"/>
            </a:xfrm>
            <a:prstGeom prst="straightConnector1">
              <a:avLst/>
            </a:prstGeom>
            <a:noFill/>
            <a:ln w="38100" cap="flat" cmpd="sng">
              <a:solidFill>
                <a:srgbClr val="FF0000"/>
              </a:solidFill>
              <a:prstDash val="solid"/>
              <a:round/>
              <a:headEnd type="none" w="sm" len="sm"/>
              <a:tailEnd type="triangle" w="med" len="med"/>
            </a:ln>
          </p:spPr>
        </p:cxnSp>
        <p:cxnSp>
          <p:nvCxnSpPr>
            <p:cNvPr id="1540" name="Google Shape;1540;p28"/>
            <p:cNvCxnSpPr/>
            <p:nvPr/>
          </p:nvCxnSpPr>
          <p:spPr>
            <a:xfrm rot="10800000" flipH="1">
              <a:off x="7906868" y="4831467"/>
              <a:ext cx="286327" cy="304800"/>
            </a:xfrm>
            <a:prstGeom prst="straightConnector1">
              <a:avLst/>
            </a:prstGeom>
            <a:noFill/>
            <a:ln w="38100" cap="flat" cmpd="sng">
              <a:solidFill>
                <a:srgbClr val="00B050"/>
              </a:solidFill>
              <a:prstDash val="solid"/>
              <a:round/>
              <a:headEnd type="none" w="sm" len="sm"/>
              <a:tailEnd type="triangle" w="med" len="med"/>
            </a:ln>
          </p:spPr>
        </p:cxnSp>
        <p:cxnSp>
          <p:nvCxnSpPr>
            <p:cNvPr id="1541" name="Google Shape;1541;p28"/>
            <p:cNvCxnSpPr/>
            <p:nvPr/>
          </p:nvCxnSpPr>
          <p:spPr>
            <a:xfrm>
              <a:off x="5457164" y="5136267"/>
              <a:ext cx="2415233" cy="0"/>
            </a:xfrm>
            <a:prstGeom prst="straightConnector1">
              <a:avLst/>
            </a:prstGeom>
            <a:noFill/>
            <a:ln w="28575" cap="flat" cmpd="sng">
              <a:solidFill>
                <a:schemeClr val="dk1"/>
              </a:solidFill>
              <a:prstDash val="dash"/>
              <a:round/>
              <a:headEnd type="none" w="sm" len="sm"/>
              <a:tailEnd type="triangle" w="med" len="med"/>
            </a:ln>
          </p:spPr>
        </p:cxnSp>
        <p:grpSp>
          <p:nvGrpSpPr>
            <p:cNvPr id="1542" name="Google Shape;1542;p28"/>
            <p:cNvGrpSpPr/>
            <p:nvPr/>
          </p:nvGrpSpPr>
          <p:grpSpPr>
            <a:xfrm flipH="1">
              <a:off x="3764577" y="3808963"/>
              <a:ext cx="794327" cy="1330037"/>
              <a:chOff x="7042326" y="3893315"/>
              <a:chExt cx="794327" cy="1330037"/>
            </a:xfrm>
          </p:grpSpPr>
          <p:cxnSp>
            <p:nvCxnSpPr>
              <p:cNvPr id="1543" name="Google Shape;1543;p28"/>
              <p:cNvCxnSpPr/>
              <p:nvPr/>
            </p:nvCxnSpPr>
            <p:spPr>
              <a:xfrm>
                <a:off x="7042326" y="5223352"/>
                <a:ext cx="794327" cy="0"/>
              </a:xfrm>
              <a:prstGeom prst="straightConnector1">
                <a:avLst/>
              </a:prstGeom>
              <a:noFill/>
              <a:ln w="28575" cap="flat" cmpd="sng">
                <a:solidFill>
                  <a:srgbClr val="0070C0"/>
                </a:solidFill>
                <a:prstDash val="solid"/>
                <a:round/>
                <a:headEnd type="none" w="sm" len="sm"/>
                <a:tailEnd type="triangle" w="med" len="med"/>
              </a:ln>
            </p:spPr>
          </p:cxnSp>
          <p:cxnSp>
            <p:nvCxnSpPr>
              <p:cNvPr id="1544" name="Google Shape;1544;p28"/>
              <p:cNvCxnSpPr/>
              <p:nvPr/>
            </p:nvCxnSpPr>
            <p:spPr>
              <a:xfrm rot="10800000">
                <a:off x="7060798" y="3893315"/>
                <a:ext cx="0" cy="1302328"/>
              </a:xfrm>
              <a:prstGeom prst="straightConnector1">
                <a:avLst/>
              </a:prstGeom>
              <a:noFill/>
              <a:ln w="38100" cap="flat" cmpd="sng">
                <a:solidFill>
                  <a:srgbClr val="FF0000"/>
                </a:solidFill>
                <a:prstDash val="solid"/>
                <a:round/>
                <a:headEnd type="none" w="sm" len="sm"/>
                <a:tailEnd type="triangle" w="med" len="med"/>
              </a:ln>
            </p:spPr>
          </p:cxnSp>
          <p:cxnSp>
            <p:nvCxnSpPr>
              <p:cNvPr id="1545" name="Google Shape;1545;p28"/>
              <p:cNvCxnSpPr/>
              <p:nvPr/>
            </p:nvCxnSpPr>
            <p:spPr>
              <a:xfrm rot="10800000" flipH="1">
                <a:off x="7051562" y="4918552"/>
                <a:ext cx="286327" cy="304800"/>
              </a:xfrm>
              <a:prstGeom prst="straightConnector1">
                <a:avLst/>
              </a:prstGeom>
              <a:noFill/>
              <a:ln w="38100" cap="flat" cmpd="sng">
                <a:solidFill>
                  <a:srgbClr val="00B050"/>
                </a:solidFill>
                <a:prstDash val="solid"/>
                <a:round/>
                <a:headEnd type="none" w="sm" len="sm"/>
                <a:tailEnd type="triangle" w="med" len="med"/>
              </a:ln>
            </p:spPr>
          </p:cxn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29"/>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551" name="Google Shape;1551;p29"/>
          <p:cNvGrpSpPr/>
          <p:nvPr/>
        </p:nvGrpSpPr>
        <p:grpSpPr>
          <a:xfrm>
            <a:off x="0" y="0"/>
            <a:ext cx="791072" cy="791072"/>
            <a:chOff x="0" y="0"/>
            <a:chExt cx="791072" cy="791072"/>
          </a:xfrm>
        </p:grpSpPr>
        <p:sp>
          <p:nvSpPr>
            <p:cNvPr id="1552" name="Google Shape;1552;p2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53" name="Google Shape;1553;p2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54" name="Google Shape;1554;p2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55" name="Google Shape;1555;p2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556" name="Google Shape;1556;p29"/>
          <p:cNvGrpSpPr/>
          <p:nvPr/>
        </p:nvGrpSpPr>
        <p:grpSpPr>
          <a:xfrm>
            <a:off x="8460432" y="4299942"/>
            <a:ext cx="500406" cy="640288"/>
            <a:chOff x="8460432" y="4299942"/>
            <a:chExt cx="500406" cy="640288"/>
          </a:xfrm>
        </p:grpSpPr>
        <p:sp>
          <p:nvSpPr>
            <p:cNvPr id="1557" name="Google Shape;1557;p2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58" name="Google Shape;1558;p2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59" name="Google Shape;1559;p2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560" name="Google Shape;1560;p2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
        <p:nvSpPr>
          <p:cNvPr id="1561" name="Google Shape;1561;p29"/>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sp>
        <p:nvSpPr>
          <p:cNvPr id="1562" name="Google Shape;1562;p29"/>
          <p:cNvSpPr txBox="1"/>
          <p:nvPr/>
        </p:nvSpPr>
        <p:spPr>
          <a:xfrm>
            <a:off x="593304" y="1603248"/>
            <a:ext cx="2401823" cy="340937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我們先隨機產生許多雲層</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位置、移動速度和大小皆隨機</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pic>
        <p:nvPicPr>
          <p:cNvPr id="1563" name="Google Shape;1563;p29"/>
          <p:cNvPicPr preferRelativeResize="0"/>
          <p:nvPr/>
        </p:nvPicPr>
        <p:blipFill rotWithShape="1">
          <a:blip r:embed="rId3">
            <a:alphaModFix/>
          </a:blip>
          <a:srcRect/>
          <a:stretch/>
        </p:blipFill>
        <p:spPr>
          <a:xfrm>
            <a:off x="3468624" y="-11594"/>
            <a:ext cx="5675376" cy="515509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30"/>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569" name="Google Shape;1569;p30"/>
          <p:cNvGrpSpPr/>
          <p:nvPr/>
        </p:nvGrpSpPr>
        <p:grpSpPr>
          <a:xfrm>
            <a:off x="0" y="0"/>
            <a:ext cx="791072" cy="791072"/>
            <a:chOff x="0" y="0"/>
            <a:chExt cx="791072" cy="791072"/>
          </a:xfrm>
        </p:grpSpPr>
        <p:sp>
          <p:nvSpPr>
            <p:cNvPr id="1570" name="Google Shape;1570;p3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71" name="Google Shape;1571;p3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72" name="Google Shape;1572;p3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73" name="Google Shape;1573;p3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574" name="Google Shape;1574;p30"/>
          <p:cNvGrpSpPr/>
          <p:nvPr/>
        </p:nvGrpSpPr>
        <p:grpSpPr>
          <a:xfrm>
            <a:off x="8460432" y="4299942"/>
            <a:ext cx="500406" cy="640288"/>
            <a:chOff x="8460432" y="4299942"/>
            <a:chExt cx="500406" cy="640288"/>
          </a:xfrm>
        </p:grpSpPr>
        <p:sp>
          <p:nvSpPr>
            <p:cNvPr id="1575" name="Google Shape;1575;p3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76" name="Google Shape;1576;p3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77" name="Google Shape;1577;p3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578" name="Google Shape;1578;p3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
        <p:nvSpPr>
          <p:cNvPr id="1579" name="Google Shape;1579;p30"/>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sp>
        <p:nvSpPr>
          <p:cNvPr id="1580" name="Google Shape;1580;p30"/>
          <p:cNvSpPr txBox="1"/>
          <p:nvPr/>
        </p:nvSpPr>
        <p:spPr>
          <a:xfrm>
            <a:off x="1322273" y="2834033"/>
            <a:ext cx="3600715" cy="454279"/>
          </a:xfrm>
          <a:prstGeom prst="rect">
            <a:avLst/>
          </a:prstGeom>
          <a:noFill/>
          <a:ln>
            <a:noFill/>
          </a:ln>
        </p:spPr>
        <p:txBody>
          <a:bodyPr spcFirstLastPara="1" wrap="square" lIns="91425" tIns="45700" rIns="91425" bIns="45700" anchor="t" anchorCtr="0">
            <a:normAutofit/>
          </a:bodyPr>
          <a:lstStyle/>
          <a:p>
            <a:pPr marL="114300" marR="0" lvl="0" indent="0" algn="l" rtl="0">
              <a:lnSpc>
                <a:spcPct val="100000"/>
              </a:lnSpc>
              <a:spcBef>
                <a:spcPts val="360"/>
              </a:spcBef>
              <a:spcAft>
                <a:spcPts val="0"/>
              </a:spcAft>
              <a:buClr>
                <a:schemeClr val="dk1"/>
              </a:buClr>
              <a:buSzPts val="1800"/>
              <a:buFont typeface="Arial"/>
              <a:buNone/>
            </a:pPr>
            <a:r>
              <a:rPr lang="en-US" sz="1800" b="0" i="0" u="none" strike="noStrike" cap="none">
                <a:solidFill>
                  <a:schemeClr val="dk1"/>
                </a:solidFill>
                <a:latin typeface="Microsoft JhengHei"/>
                <a:ea typeface="Microsoft JhengHei"/>
                <a:cs typeface="Microsoft JhengHei"/>
                <a:sym typeface="Microsoft JhengHei"/>
              </a:rPr>
              <a:t>並讓雲層在固定範圍內移動。</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1581" name="Google Shape;1581;p30"/>
          <p:cNvGrpSpPr/>
          <p:nvPr/>
        </p:nvGrpSpPr>
        <p:grpSpPr>
          <a:xfrm>
            <a:off x="2188464" y="978845"/>
            <a:ext cx="6955536" cy="4164656"/>
            <a:chOff x="1761565" y="533252"/>
            <a:chExt cx="10309137" cy="6172639"/>
          </a:xfrm>
        </p:grpSpPr>
        <p:pic>
          <p:nvPicPr>
            <p:cNvPr id="1582" name="Google Shape;1582;p30"/>
            <p:cNvPicPr preferRelativeResize="0"/>
            <p:nvPr/>
          </p:nvPicPr>
          <p:blipFill rotWithShape="1">
            <a:blip r:embed="rId3">
              <a:alphaModFix/>
            </a:blip>
            <a:srcRect/>
            <a:stretch/>
          </p:blipFill>
          <p:spPr>
            <a:xfrm>
              <a:off x="5814536" y="533252"/>
              <a:ext cx="6256166" cy="6172639"/>
            </a:xfrm>
            <a:prstGeom prst="rect">
              <a:avLst/>
            </a:prstGeom>
            <a:noFill/>
            <a:ln>
              <a:noFill/>
            </a:ln>
          </p:spPr>
        </p:pic>
        <p:cxnSp>
          <p:nvCxnSpPr>
            <p:cNvPr id="1583" name="Google Shape;1583;p30"/>
            <p:cNvCxnSpPr/>
            <p:nvPr/>
          </p:nvCxnSpPr>
          <p:spPr>
            <a:xfrm>
              <a:off x="5378824" y="3630706"/>
              <a:ext cx="1208588" cy="1351841"/>
            </a:xfrm>
            <a:prstGeom prst="straightConnector1">
              <a:avLst/>
            </a:prstGeom>
            <a:noFill/>
            <a:ln w="76200" cap="flat" cmpd="sng">
              <a:solidFill>
                <a:srgbClr val="FF0000"/>
              </a:solidFill>
              <a:prstDash val="solid"/>
              <a:round/>
              <a:headEnd type="none" w="sm" len="sm"/>
              <a:tailEnd type="triangle" w="med" len="med"/>
            </a:ln>
          </p:spPr>
        </p:cxnSp>
        <p:cxnSp>
          <p:nvCxnSpPr>
            <p:cNvPr id="1584" name="Google Shape;1584;p30"/>
            <p:cNvCxnSpPr/>
            <p:nvPr/>
          </p:nvCxnSpPr>
          <p:spPr>
            <a:xfrm rot="10800000" flipH="1">
              <a:off x="1761565" y="2528596"/>
              <a:ext cx="4667227" cy="308733"/>
            </a:xfrm>
            <a:prstGeom prst="straightConnector1">
              <a:avLst/>
            </a:prstGeom>
            <a:noFill/>
            <a:ln w="76200" cap="flat" cmpd="sng">
              <a:solidFill>
                <a:srgbClr val="FF0000"/>
              </a:solidFill>
              <a:prstDash val="solid"/>
              <a:round/>
              <a:headEnd type="none" w="sm" len="sm"/>
              <a:tailEnd type="triangle" w="med" len="med"/>
            </a:ln>
          </p:spPr>
        </p:cxnSp>
      </p:grpSp>
      <p:sp>
        <p:nvSpPr>
          <p:cNvPr id="1585" name="Google Shape;1585;p30"/>
          <p:cNvSpPr/>
          <p:nvPr/>
        </p:nvSpPr>
        <p:spPr>
          <a:xfrm>
            <a:off x="529648" y="1798509"/>
            <a:ext cx="387798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在animate函數中，</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讓雲層依照剛才產生的移動向量移動</a:t>
            </a:r>
            <a:endParaRPr sz="18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31"/>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591" name="Google Shape;1591;p31"/>
          <p:cNvGrpSpPr/>
          <p:nvPr/>
        </p:nvGrpSpPr>
        <p:grpSpPr>
          <a:xfrm>
            <a:off x="0" y="0"/>
            <a:ext cx="791072" cy="791072"/>
            <a:chOff x="0" y="0"/>
            <a:chExt cx="791072" cy="791072"/>
          </a:xfrm>
        </p:grpSpPr>
        <p:sp>
          <p:nvSpPr>
            <p:cNvPr id="1592" name="Google Shape;1592;p3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93" name="Google Shape;1593;p3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94" name="Google Shape;1594;p3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595" name="Google Shape;1595;p3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596" name="Google Shape;1596;p31"/>
          <p:cNvGrpSpPr/>
          <p:nvPr/>
        </p:nvGrpSpPr>
        <p:grpSpPr>
          <a:xfrm>
            <a:off x="8460432" y="4299942"/>
            <a:ext cx="500406" cy="640288"/>
            <a:chOff x="8460432" y="4299942"/>
            <a:chExt cx="500406" cy="640288"/>
          </a:xfrm>
        </p:grpSpPr>
        <p:sp>
          <p:nvSpPr>
            <p:cNvPr id="1597" name="Google Shape;1597;p3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98" name="Google Shape;1598;p3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599" name="Google Shape;1599;p3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00" name="Google Shape;1600;p3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sp>
        <p:nvSpPr>
          <p:cNvPr id="1601" name="Google Shape;1601;p31"/>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sp>
        <p:nvSpPr>
          <p:cNvPr id="1602" name="Google Shape;1602;p31"/>
          <p:cNvSpPr txBox="1"/>
          <p:nvPr/>
        </p:nvSpPr>
        <p:spPr>
          <a:xfrm>
            <a:off x="82589" y="1782736"/>
            <a:ext cx="3440900" cy="239912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接著，在Shader中啟用Alpha testing</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當Alpha低於閥值時，用discard捨棄像素，讓Depth_Buffer不會留下紀錄。</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1603" name="Google Shape;1603;p31"/>
          <p:cNvGrpSpPr/>
          <p:nvPr/>
        </p:nvGrpSpPr>
        <p:grpSpPr>
          <a:xfrm>
            <a:off x="3728489" y="1444752"/>
            <a:ext cx="5415511" cy="2855190"/>
            <a:chOff x="4534580" y="1902181"/>
            <a:chExt cx="7172325" cy="3781425"/>
          </a:xfrm>
        </p:grpSpPr>
        <p:pic>
          <p:nvPicPr>
            <p:cNvPr id="1604" name="Google Shape;1604;p31"/>
            <p:cNvPicPr preferRelativeResize="0"/>
            <p:nvPr/>
          </p:nvPicPr>
          <p:blipFill rotWithShape="1">
            <a:blip r:embed="rId3">
              <a:alphaModFix/>
            </a:blip>
            <a:srcRect/>
            <a:stretch/>
          </p:blipFill>
          <p:spPr>
            <a:xfrm>
              <a:off x="4534580" y="1902181"/>
              <a:ext cx="7172325" cy="3781425"/>
            </a:xfrm>
            <a:prstGeom prst="rect">
              <a:avLst/>
            </a:prstGeom>
            <a:noFill/>
            <a:ln>
              <a:noFill/>
            </a:ln>
          </p:spPr>
        </p:pic>
        <p:sp>
          <p:nvSpPr>
            <p:cNvPr id="1605" name="Google Shape;1605;p31"/>
            <p:cNvSpPr/>
            <p:nvPr/>
          </p:nvSpPr>
          <p:spPr>
            <a:xfrm>
              <a:off x="5038531" y="4823927"/>
              <a:ext cx="3331028" cy="335902"/>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32"/>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611" name="Google Shape;1611;p32"/>
          <p:cNvGrpSpPr/>
          <p:nvPr/>
        </p:nvGrpSpPr>
        <p:grpSpPr>
          <a:xfrm>
            <a:off x="0" y="0"/>
            <a:ext cx="791072" cy="791072"/>
            <a:chOff x="0" y="0"/>
            <a:chExt cx="791072" cy="791072"/>
          </a:xfrm>
        </p:grpSpPr>
        <p:sp>
          <p:nvSpPr>
            <p:cNvPr id="1612" name="Google Shape;1612;p3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13" name="Google Shape;1613;p3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14" name="Google Shape;1614;p3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15" name="Google Shape;1615;p3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16" name="Google Shape;1616;p32"/>
          <p:cNvGrpSpPr/>
          <p:nvPr/>
        </p:nvGrpSpPr>
        <p:grpSpPr>
          <a:xfrm>
            <a:off x="8460432" y="4299942"/>
            <a:ext cx="500406" cy="640288"/>
            <a:chOff x="8460432" y="4299942"/>
            <a:chExt cx="500406" cy="640288"/>
          </a:xfrm>
        </p:grpSpPr>
        <p:sp>
          <p:nvSpPr>
            <p:cNvPr id="1617" name="Google Shape;1617;p3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18" name="Google Shape;1618;p3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19" name="Google Shape;1619;p3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20" name="Google Shape;1620;p3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
        <p:nvSpPr>
          <p:cNvPr id="1621" name="Google Shape;1621;p32"/>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sp>
        <p:nvSpPr>
          <p:cNvPr id="1622" name="Google Shape;1622;p32"/>
          <p:cNvSpPr txBox="1"/>
          <p:nvPr/>
        </p:nvSpPr>
        <p:spPr>
          <a:xfrm>
            <a:off x="82589" y="1782736"/>
            <a:ext cx="3440900" cy="239912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接著，在Shader中啟用Alpha testing</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當Alpha低於閥值時，用discard捨棄像素，讓Depth_Buffer不會留下紀錄。</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1623" name="Google Shape;1623;p32"/>
          <p:cNvGrpSpPr/>
          <p:nvPr/>
        </p:nvGrpSpPr>
        <p:grpSpPr>
          <a:xfrm>
            <a:off x="3728489" y="1444752"/>
            <a:ext cx="5415511" cy="2855190"/>
            <a:chOff x="4534580" y="1902181"/>
            <a:chExt cx="7172325" cy="3781425"/>
          </a:xfrm>
        </p:grpSpPr>
        <p:pic>
          <p:nvPicPr>
            <p:cNvPr id="1624" name="Google Shape;1624;p32"/>
            <p:cNvPicPr preferRelativeResize="0"/>
            <p:nvPr/>
          </p:nvPicPr>
          <p:blipFill rotWithShape="1">
            <a:blip r:embed="rId3">
              <a:alphaModFix/>
            </a:blip>
            <a:srcRect/>
            <a:stretch/>
          </p:blipFill>
          <p:spPr>
            <a:xfrm>
              <a:off x="4534580" y="1902181"/>
              <a:ext cx="7172325" cy="3781425"/>
            </a:xfrm>
            <a:prstGeom prst="rect">
              <a:avLst/>
            </a:prstGeom>
            <a:noFill/>
            <a:ln>
              <a:noFill/>
            </a:ln>
          </p:spPr>
        </p:pic>
        <p:sp>
          <p:nvSpPr>
            <p:cNvPr id="1625" name="Google Shape;1625;p32"/>
            <p:cNvSpPr/>
            <p:nvPr/>
          </p:nvSpPr>
          <p:spPr>
            <a:xfrm>
              <a:off x="5038531" y="4823927"/>
              <a:ext cx="3331028" cy="335902"/>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33"/>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631" name="Google Shape;1631;p33"/>
          <p:cNvGrpSpPr/>
          <p:nvPr/>
        </p:nvGrpSpPr>
        <p:grpSpPr>
          <a:xfrm>
            <a:off x="0" y="0"/>
            <a:ext cx="791072" cy="791072"/>
            <a:chOff x="0" y="0"/>
            <a:chExt cx="791072" cy="791072"/>
          </a:xfrm>
        </p:grpSpPr>
        <p:sp>
          <p:nvSpPr>
            <p:cNvPr id="1632" name="Google Shape;1632;p3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33" name="Google Shape;1633;p3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34" name="Google Shape;1634;p3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35" name="Google Shape;1635;p3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36" name="Google Shape;1636;p33"/>
          <p:cNvGrpSpPr/>
          <p:nvPr/>
        </p:nvGrpSpPr>
        <p:grpSpPr>
          <a:xfrm>
            <a:off x="8460432" y="4299942"/>
            <a:ext cx="500406" cy="640288"/>
            <a:chOff x="8460432" y="4299942"/>
            <a:chExt cx="500406" cy="640288"/>
          </a:xfrm>
        </p:grpSpPr>
        <p:sp>
          <p:nvSpPr>
            <p:cNvPr id="1637" name="Google Shape;1637;p3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38" name="Google Shape;1638;p3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39" name="Google Shape;1639;p3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40" name="Google Shape;1640;p3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
        <p:nvSpPr>
          <p:cNvPr id="1641" name="Google Shape;1641;p33"/>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sp>
        <p:nvSpPr>
          <p:cNvPr id="1642" name="Google Shape;1642;p33"/>
          <p:cNvSpPr txBox="1"/>
          <p:nvPr/>
        </p:nvSpPr>
        <p:spPr>
          <a:xfrm>
            <a:off x="395536" y="1792487"/>
            <a:ext cx="3749744" cy="195045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若未啟用Alpha Testing</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則會出現莫名的遮擋現象</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1643" name="Google Shape;1643;p33"/>
          <p:cNvGrpSpPr/>
          <p:nvPr/>
        </p:nvGrpSpPr>
        <p:grpSpPr>
          <a:xfrm>
            <a:off x="4317037" y="1819749"/>
            <a:ext cx="3310654" cy="2612263"/>
            <a:chOff x="3453098" y="1130681"/>
            <a:chExt cx="5149525" cy="4063220"/>
          </a:xfrm>
        </p:grpSpPr>
        <p:pic>
          <p:nvPicPr>
            <p:cNvPr id="1644" name="Google Shape;1644;p33"/>
            <p:cNvPicPr preferRelativeResize="0"/>
            <p:nvPr/>
          </p:nvPicPr>
          <p:blipFill rotWithShape="1">
            <a:blip r:embed="rId3">
              <a:alphaModFix/>
            </a:blip>
            <a:srcRect/>
            <a:stretch/>
          </p:blipFill>
          <p:spPr>
            <a:xfrm>
              <a:off x="4358166" y="1130681"/>
              <a:ext cx="4244457" cy="4063220"/>
            </a:xfrm>
            <a:prstGeom prst="rect">
              <a:avLst/>
            </a:prstGeom>
            <a:noFill/>
            <a:ln>
              <a:noFill/>
            </a:ln>
          </p:spPr>
        </p:pic>
        <p:cxnSp>
          <p:nvCxnSpPr>
            <p:cNvPr id="1645" name="Google Shape;1645;p33"/>
            <p:cNvCxnSpPr/>
            <p:nvPr/>
          </p:nvCxnSpPr>
          <p:spPr>
            <a:xfrm rot="10800000" flipH="1">
              <a:off x="3453098" y="3085085"/>
              <a:ext cx="1670180" cy="942392"/>
            </a:xfrm>
            <a:prstGeom prst="straightConnector1">
              <a:avLst/>
            </a:prstGeom>
            <a:noFill/>
            <a:ln w="76200" cap="flat" cmpd="sng">
              <a:solidFill>
                <a:schemeClr val="dk1"/>
              </a:solidFill>
              <a:prstDash val="solid"/>
              <a:round/>
              <a:headEnd type="none" w="sm" len="sm"/>
              <a:tailEnd type="triangle" w="med" len="med"/>
            </a:ln>
          </p:spPr>
        </p:cxn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34"/>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651" name="Google Shape;1651;p34"/>
          <p:cNvGrpSpPr/>
          <p:nvPr/>
        </p:nvGrpSpPr>
        <p:grpSpPr>
          <a:xfrm>
            <a:off x="0" y="0"/>
            <a:ext cx="791072" cy="791072"/>
            <a:chOff x="0" y="0"/>
            <a:chExt cx="791072" cy="791072"/>
          </a:xfrm>
        </p:grpSpPr>
        <p:sp>
          <p:nvSpPr>
            <p:cNvPr id="1652" name="Google Shape;1652;p3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53" name="Google Shape;1653;p3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54" name="Google Shape;1654;p3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55" name="Google Shape;1655;p3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56" name="Google Shape;1656;p34"/>
          <p:cNvGrpSpPr/>
          <p:nvPr/>
        </p:nvGrpSpPr>
        <p:grpSpPr>
          <a:xfrm>
            <a:off x="8460432" y="4299942"/>
            <a:ext cx="500406" cy="640288"/>
            <a:chOff x="8460432" y="4299942"/>
            <a:chExt cx="500406" cy="640288"/>
          </a:xfrm>
        </p:grpSpPr>
        <p:sp>
          <p:nvSpPr>
            <p:cNvPr id="1657" name="Google Shape;1657;p3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58" name="Google Shape;1658;p3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59" name="Google Shape;1659;p3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60" name="Google Shape;1660;p3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
        <p:nvSpPr>
          <p:cNvPr id="1661" name="Google Shape;1661;p34"/>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sp>
        <p:nvSpPr>
          <p:cNvPr id="1662" name="Google Shape;1662;p34"/>
          <p:cNvSpPr txBox="1"/>
          <p:nvPr/>
        </p:nvSpPr>
        <p:spPr>
          <a:xfrm>
            <a:off x="39916" y="1663104"/>
            <a:ext cx="3313922" cy="435133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雲層的話，我們採用Method_2 (method_1 = 0、 method_2 = 1)</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1663" name="Google Shape;1663;p34"/>
          <p:cNvGrpSpPr/>
          <p:nvPr/>
        </p:nvGrpSpPr>
        <p:grpSpPr>
          <a:xfrm>
            <a:off x="2672006" y="1618841"/>
            <a:ext cx="6288832" cy="2402883"/>
            <a:chOff x="3284376" y="1825625"/>
            <a:chExt cx="8824815" cy="3371850"/>
          </a:xfrm>
        </p:grpSpPr>
        <p:pic>
          <p:nvPicPr>
            <p:cNvPr id="1664" name="Google Shape;1664;p34"/>
            <p:cNvPicPr preferRelativeResize="0"/>
            <p:nvPr/>
          </p:nvPicPr>
          <p:blipFill rotWithShape="1">
            <a:blip r:embed="rId3">
              <a:alphaModFix/>
            </a:blip>
            <a:srcRect/>
            <a:stretch/>
          </p:blipFill>
          <p:spPr>
            <a:xfrm>
              <a:off x="4374891" y="1825625"/>
              <a:ext cx="7734300" cy="3371850"/>
            </a:xfrm>
            <a:prstGeom prst="rect">
              <a:avLst/>
            </a:prstGeom>
            <a:noFill/>
            <a:ln>
              <a:noFill/>
            </a:ln>
          </p:spPr>
        </p:pic>
        <p:cxnSp>
          <p:nvCxnSpPr>
            <p:cNvPr id="1665" name="Google Shape;1665;p34"/>
            <p:cNvCxnSpPr/>
            <p:nvPr/>
          </p:nvCxnSpPr>
          <p:spPr>
            <a:xfrm>
              <a:off x="3284376" y="3265714"/>
              <a:ext cx="2556587" cy="774441"/>
            </a:xfrm>
            <a:prstGeom prst="straightConnector1">
              <a:avLst/>
            </a:prstGeom>
            <a:noFill/>
            <a:ln w="76200" cap="flat" cmpd="sng">
              <a:solidFill>
                <a:srgbClr val="FF0000"/>
              </a:solidFill>
              <a:prstDash val="solid"/>
              <a:round/>
              <a:headEnd type="none" w="sm" len="sm"/>
              <a:tailEnd type="triangle" w="med" len="med"/>
            </a:ln>
          </p:spPr>
        </p:cxnSp>
        <p:cxnSp>
          <p:nvCxnSpPr>
            <p:cNvPr id="1666" name="Google Shape;1666;p34"/>
            <p:cNvCxnSpPr/>
            <p:nvPr/>
          </p:nvCxnSpPr>
          <p:spPr>
            <a:xfrm flipH="1">
              <a:off x="8602824" y="2118049"/>
              <a:ext cx="1978091" cy="793102"/>
            </a:xfrm>
            <a:prstGeom prst="straightConnector1">
              <a:avLst/>
            </a:prstGeom>
            <a:noFill/>
            <a:ln w="76200" cap="flat" cmpd="sng">
              <a:solidFill>
                <a:srgbClr val="FF0000"/>
              </a:solidFill>
              <a:prstDash val="solid"/>
              <a:round/>
              <a:headEnd type="none" w="sm" len="sm"/>
              <a:tailEnd type="none" w="sm" len="sm"/>
            </a:ln>
          </p:spPr>
        </p:cxnSp>
        <p:cxnSp>
          <p:nvCxnSpPr>
            <p:cNvPr id="1667" name="Google Shape;1667;p34"/>
            <p:cNvCxnSpPr/>
            <p:nvPr/>
          </p:nvCxnSpPr>
          <p:spPr>
            <a:xfrm>
              <a:off x="8677469" y="2006082"/>
              <a:ext cx="1791478" cy="979714"/>
            </a:xfrm>
            <a:prstGeom prst="straightConnector1">
              <a:avLst/>
            </a:prstGeom>
            <a:noFill/>
            <a:ln w="76200" cap="flat" cmpd="sng">
              <a:solidFill>
                <a:srgbClr val="FF0000"/>
              </a:solidFill>
              <a:prstDash val="solid"/>
              <a:round/>
              <a:headEnd type="none" w="sm" len="sm"/>
              <a:tailEnd type="none" w="sm" len="sm"/>
            </a:ln>
          </p:spPr>
        </p:cxn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21"/>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673" name="Google Shape;1673;p121"/>
          <p:cNvGrpSpPr/>
          <p:nvPr/>
        </p:nvGrpSpPr>
        <p:grpSpPr>
          <a:xfrm>
            <a:off x="0" y="0"/>
            <a:ext cx="791072" cy="791072"/>
            <a:chOff x="0" y="0"/>
            <a:chExt cx="791072" cy="791072"/>
          </a:xfrm>
        </p:grpSpPr>
        <p:sp>
          <p:nvSpPr>
            <p:cNvPr id="1674" name="Google Shape;1674;p12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75" name="Google Shape;1675;p12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76" name="Google Shape;1676;p12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77" name="Google Shape;1677;p12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78" name="Google Shape;1678;p121"/>
          <p:cNvGrpSpPr/>
          <p:nvPr/>
        </p:nvGrpSpPr>
        <p:grpSpPr>
          <a:xfrm>
            <a:off x="8460432" y="4299942"/>
            <a:ext cx="500406" cy="640288"/>
            <a:chOff x="8460432" y="4299942"/>
            <a:chExt cx="500406" cy="640288"/>
          </a:xfrm>
        </p:grpSpPr>
        <p:sp>
          <p:nvSpPr>
            <p:cNvPr id="1679" name="Google Shape;1679;p12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80" name="Google Shape;1680;p12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681" name="Google Shape;1681;p12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682" name="Google Shape;1682;p12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sp>
        <p:nvSpPr>
          <p:cNvPr id="1683" name="Google Shape;1683;p121"/>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sp>
        <p:nvSpPr>
          <p:cNvPr id="1684" name="Google Shape;1684;p121"/>
          <p:cNvSpPr txBox="1"/>
          <p:nvPr/>
        </p:nvSpPr>
        <p:spPr>
          <a:xfrm>
            <a:off x="0" y="1606169"/>
            <a:ext cx="4079033" cy="217566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獲得Billboard的底邊向量後，將Billboard四個頂點算出</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updateBillboard即將新的頂點傳入ArrayBuffer</a:t>
            </a:r>
            <a:endParaRPr sz="1800" b="0" i="0" u="none" strike="noStrike" cap="none">
              <a:solidFill>
                <a:schemeClr val="dk1"/>
              </a:solidFill>
              <a:latin typeface="Microsoft JhengHei"/>
              <a:ea typeface="Microsoft JhengHei"/>
              <a:cs typeface="Microsoft JhengHei"/>
              <a:sym typeface="Microsoft JhengHei"/>
            </a:endParaRPr>
          </a:p>
        </p:txBody>
      </p:sp>
      <p:grpSp>
        <p:nvGrpSpPr>
          <p:cNvPr id="1685" name="Google Shape;1685;p121"/>
          <p:cNvGrpSpPr/>
          <p:nvPr/>
        </p:nvGrpSpPr>
        <p:grpSpPr>
          <a:xfrm>
            <a:off x="3789644" y="1205997"/>
            <a:ext cx="5214148" cy="3484030"/>
            <a:chOff x="4562669" y="1825625"/>
            <a:chExt cx="7284292" cy="4867275"/>
          </a:xfrm>
        </p:grpSpPr>
        <p:pic>
          <p:nvPicPr>
            <p:cNvPr id="1686" name="Google Shape;1686;p121"/>
            <p:cNvPicPr preferRelativeResize="0"/>
            <p:nvPr/>
          </p:nvPicPr>
          <p:blipFill rotWithShape="1">
            <a:blip r:embed="rId3">
              <a:alphaModFix/>
            </a:blip>
            <a:srcRect/>
            <a:stretch/>
          </p:blipFill>
          <p:spPr>
            <a:xfrm>
              <a:off x="5122311" y="1825625"/>
              <a:ext cx="6724650" cy="4867275"/>
            </a:xfrm>
            <a:prstGeom prst="rect">
              <a:avLst/>
            </a:prstGeom>
            <a:noFill/>
            <a:ln>
              <a:noFill/>
            </a:ln>
          </p:spPr>
        </p:pic>
        <p:cxnSp>
          <p:nvCxnSpPr>
            <p:cNvPr id="1687" name="Google Shape;1687;p121"/>
            <p:cNvCxnSpPr/>
            <p:nvPr/>
          </p:nvCxnSpPr>
          <p:spPr>
            <a:xfrm>
              <a:off x="4562669" y="4814596"/>
              <a:ext cx="1101013" cy="1558212"/>
            </a:xfrm>
            <a:prstGeom prst="straightConnector1">
              <a:avLst/>
            </a:prstGeom>
            <a:noFill/>
            <a:ln w="76200" cap="flat" cmpd="sng">
              <a:solidFill>
                <a:srgbClr val="FF0000"/>
              </a:solidFill>
              <a:prstDash val="solid"/>
              <a:round/>
              <a:headEnd type="none" w="sm" len="sm"/>
              <a:tailEnd type="triangle" w="med" len="med"/>
            </a:ln>
          </p:spPr>
        </p:cxn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122"/>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693" name="Google Shape;1693;p122"/>
          <p:cNvGrpSpPr/>
          <p:nvPr/>
        </p:nvGrpSpPr>
        <p:grpSpPr>
          <a:xfrm>
            <a:off x="0" y="0"/>
            <a:ext cx="791072" cy="791072"/>
            <a:chOff x="0" y="0"/>
            <a:chExt cx="791072" cy="791072"/>
          </a:xfrm>
        </p:grpSpPr>
        <p:sp>
          <p:nvSpPr>
            <p:cNvPr id="1694" name="Google Shape;1694;p12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95" name="Google Shape;1695;p12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96" name="Google Shape;1696;p12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697" name="Google Shape;1697;p12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698" name="Google Shape;1698;p122"/>
          <p:cNvGrpSpPr/>
          <p:nvPr/>
        </p:nvGrpSpPr>
        <p:grpSpPr>
          <a:xfrm>
            <a:off x="8460432" y="4299942"/>
            <a:ext cx="500406" cy="640288"/>
            <a:chOff x="8460432" y="4299942"/>
            <a:chExt cx="500406" cy="640288"/>
          </a:xfrm>
        </p:grpSpPr>
        <p:sp>
          <p:nvSpPr>
            <p:cNvPr id="1699" name="Google Shape;1699;p12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00" name="Google Shape;1700;p12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01" name="Google Shape;1701;p12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702" name="Google Shape;1702;p12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a:p>
        </p:txBody>
      </p:sp>
      <p:sp>
        <p:nvSpPr>
          <p:cNvPr id="1703" name="Google Shape;1703;p122"/>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1704" name="Google Shape;1704;p122"/>
          <p:cNvGrpSpPr/>
          <p:nvPr/>
        </p:nvGrpSpPr>
        <p:grpSpPr>
          <a:xfrm>
            <a:off x="316225" y="1204203"/>
            <a:ext cx="8723958" cy="3857101"/>
            <a:chOff x="838200" y="1825625"/>
            <a:chExt cx="11008761" cy="4867275"/>
          </a:xfrm>
        </p:grpSpPr>
        <p:pic>
          <p:nvPicPr>
            <p:cNvPr id="1705" name="Google Shape;1705;p122"/>
            <p:cNvPicPr preferRelativeResize="0"/>
            <p:nvPr/>
          </p:nvPicPr>
          <p:blipFill rotWithShape="1">
            <a:blip r:embed="rId3">
              <a:alphaModFix/>
            </a:blip>
            <a:srcRect/>
            <a:stretch/>
          </p:blipFill>
          <p:spPr>
            <a:xfrm>
              <a:off x="5122311" y="1825625"/>
              <a:ext cx="6724650" cy="4867275"/>
            </a:xfrm>
            <a:prstGeom prst="rect">
              <a:avLst/>
            </a:prstGeom>
            <a:noFill/>
            <a:ln>
              <a:noFill/>
            </a:ln>
          </p:spPr>
        </p:pic>
        <p:grpSp>
          <p:nvGrpSpPr>
            <p:cNvPr id="1706" name="Google Shape;1706;p122"/>
            <p:cNvGrpSpPr/>
            <p:nvPr/>
          </p:nvGrpSpPr>
          <p:grpSpPr>
            <a:xfrm>
              <a:off x="838200" y="2386807"/>
              <a:ext cx="4248151" cy="3259138"/>
              <a:chOff x="1718" y="2152"/>
              <a:chExt cx="2676" cy="2053"/>
            </a:xfrm>
          </p:grpSpPr>
          <p:sp>
            <p:nvSpPr>
              <p:cNvPr id="1707" name="Google Shape;1707;p122"/>
              <p:cNvSpPr/>
              <p:nvPr/>
            </p:nvSpPr>
            <p:spPr>
              <a:xfrm>
                <a:off x="1920" y="2400"/>
                <a:ext cx="1968" cy="148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708" name="Google Shape;1708;p122"/>
              <p:cNvSpPr/>
              <p:nvPr/>
            </p:nvSpPr>
            <p:spPr>
              <a:xfrm>
                <a:off x="2832" y="3792"/>
                <a:ext cx="96" cy="144"/>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cxnSp>
            <p:nvCxnSpPr>
              <p:cNvPr id="1709" name="Google Shape;1709;p122"/>
              <p:cNvCxnSpPr/>
              <p:nvPr/>
            </p:nvCxnSpPr>
            <p:spPr>
              <a:xfrm>
                <a:off x="2928" y="3888"/>
                <a:ext cx="672" cy="0"/>
              </a:xfrm>
              <a:prstGeom prst="straightConnector1">
                <a:avLst/>
              </a:prstGeom>
              <a:noFill/>
              <a:ln w="38100" cap="flat" cmpd="sng">
                <a:solidFill>
                  <a:schemeClr val="dk1"/>
                </a:solidFill>
                <a:prstDash val="solid"/>
                <a:round/>
                <a:headEnd type="none" w="sm" len="sm"/>
                <a:tailEnd type="triangle" w="med" len="med"/>
              </a:ln>
            </p:spPr>
          </p:cxnSp>
          <p:cxnSp>
            <p:nvCxnSpPr>
              <p:cNvPr id="1710" name="Google Shape;1710;p122"/>
              <p:cNvCxnSpPr/>
              <p:nvPr/>
            </p:nvCxnSpPr>
            <p:spPr>
              <a:xfrm rot="10800000">
                <a:off x="2880" y="3216"/>
                <a:ext cx="0" cy="672"/>
              </a:xfrm>
              <a:prstGeom prst="straightConnector1">
                <a:avLst/>
              </a:prstGeom>
              <a:noFill/>
              <a:ln w="38100" cap="flat" cmpd="sng">
                <a:solidFill>
                  <a:schemeClr val="dk1"/>
                </a:solidFill>
                <a:prstDash val="solid"/>
                <a:round/>
                <a:headEnd type="none" w="sm" len="sm"/>
                <a:tailEnd type="triangle" w="med" len="med"/>
              </a:ln>
            </p:spPr>
          </p:cxnSp>
          <p:sp>
            <p:nvSpPr>
              <p:cNvPr id="1711" name="Google Shape;1711;p122"/>
              <p:cNvSpPr txBox="1"/>
              <p:nvPr/>
            </p:nvSpPr>
            <p:spPr>
              <a:xfrm>
                <a:off x="2517" y="3917"/>
                <a:ext cx="767" cy="2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Microsoft JhengHei"/>
                    <a:ea typeface="Microsoft JhengHei"/>
                    <a:cs typeface="Microsoft JhengHei"/>
                    <a:sym typeface="Microsoft JhengHei"/>
                  </a:rPr>
                  <a:t>Position</a:t>
                </a:r>
                <a:endParaRPr sz="1600" b="0" i="0" u="none" strike="noStrike" cap="none">
                  <a:solidFill>
                    <a:schemeClr val="dk1"/>
                  </a:solidFill>
                  <a:latin typeface="Microsoft JhengHei"/>
                  <a:ea typeface="Microsoft JhengHei"/>
                  <a:cs typeface="Microsoft JhengHei"/>
                  <a:sym typeface="Microsoft JhengHei"/>
                </a:endParaRPr>
              </a:p>
            </p:txBody>
          </p:sp>
          <p:sp>
            <p:nvSpPr>
              <p:cNvPr id="1712" name="Google Shape;1712;p122"/>
              <p:cNvSpPr txBox="1"/>
              <p:nvPr/>
            </p:nvSpPr>
            <p:spPr>
              <a:xfrm>
                <a:off x="2933" y="3640"/>
                <a:ext cx="779" cy="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Microsoft JhengHei"/>
                    <a:ea typeface="Microsoft JhengHei"/>
                    <a:cs typeface="Microsoft JhengHei"/>
                    <a:sym typeface="Microsoft JhengHei"/>
                  </a:rPr>
                  <a:t>Billboard_x</a:t>
                </a:r>
                <a:endParaRPr sz="1200" b="0" i="0" u="none" strike="noStrike" cap="none">
                  <a:solidFill>
                    <a:schemeClr val="dk1"/>
                  </a:solidFill>
                  <a:latin typeface="Microsoft JhengHei"/>
                  <a:ea typeface="Microsoft JhengHei"/>
                  <a:cs typeface="Microsoft JhengHei"/>
                  <a:sym typeface="Microsoft JhengHei"/>
                </a:endParaRPr>
              </a:p>
            </p:txBody>
          </p:sp>
          <p:sp>
            <p:nvSpPr>
              <p:cNvPr id="1713" name="Google Shape;1713;p122"/>
              <p:cNvSpPr txBox="1"/>
              <p:nvPr/>
            </p:nvSpPr>
            <p:spPr>
              <a:xfrm>
                <a:off x="2573" y="2928"/>
                <a:ext cx="646" cy="2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Microsoft JhengHei"/>
                    <a:ea typeface="Microsoft JhengHei"/>
                    <a:cs typeface="Microsoft JhengHei"/>
                    <a:sym typeface="Microsoft JhengHei"/>
                  </a:rPr>
                  <a:t>y_axis</a:t>
                </a:r>
                <a:endParaRPr sz="1800" b="0" i="0" u="none" strike="noStrike" cap="none">
                  <a:solidFill>
                    <a:schemeClr val="dk1"/>
                  </a:solidFill>
                  <a:latin typeface="Microsoft JhengHei"/>
                  <a:ea typeface="Microsoft JhengHei"/>
                  <a:cs typeface="Microsoft JhengHei"/>
                  <a:sym typeface="Microsoft JhengHei"/>
                </a:endParaRPr>
              </a:p>
            </p:txBody>
          </p:sp>
          <p:sp>
            <p:nvSpPr>
              <p:cNvPr id="1714" name="Google Shape;1714;p122"/>
              <p:cNvSpPr txBox="1"/>
              <p:nvPr/>
            </p:nvSpPr>
            <p:spPr>
              <a:xfrm>
                <a:off x="3600" y="3028"/>
                <a:ext cx="794" cy="2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Height=h</a:t>
                </a:r>
                <a:endParaRPr sz="1400" b="0" i="0" u="none" strike="noStrike" cap="none">
                  <a:solidFill>
                    <a:srgbClr val="000000"/>
                  </a:solidFill>
                  <a:latin typeface="Arial"/>
                  <a:ea typeface="Arial"/>
                  <a:cs typeface="Arial"/>
                  <a:sym typeface="Arial"/>
                </a:endParaRPr>
              </a:p>
            </p:txBody>
          </p:sp>
          <p:sp>
            <p:nvSpPr>
              <p:cNvPr id="1715" name="Google Shape;1715;p122"/>
              <p:cNvSpPr txBox="1"/>
              <p:nvPr/>
            </p:nvSpPr>
            <p:spPr>
              <a:xfrm>
                <a:off x="2592" y="2152"/>
                <a:ext cx="772" cy="2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Width=w</a:t>
                </a:r>
                <a:endParaRPr sz="1400" b="0" i="0" u="none" strike="noStrike" cap="none">
                  <a:solidFill>
                    <a:srgbClr val="000000"/>
                  </a:solidFill>
                  <a:latin typeface="Arial"/>
                  <a:ea typeface="Arial"/>
                  <a:cs typeface="Arial"/>
                  <a:sym typeface="Arial"/>
                </a:endParaRPr>
              </a:p>
            </p:txBody>
          </p:sp>
          <p:sp>
            <p:nvSpPr>
              <p:cNvPr id="1716" name="Google Shape;1716;p122"/>
              <p:cNvSpPr/>
              <p:nvPr/>
            </p:nvSpPr>
            <p:spPr>
              <a:xfrm>
                <a:off x="1848" y="3792"/>
                <a:ext cx="144" cy="144"/>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717" name="Google Shape;1717;p122"/>
              <p:cNvSpPr/>
              <p:nvPr/>
            </p:nvSpPr>
            <p:spPr>
              <a:xfrm>
                <a:off x="3816" y="3792"/>
                <a:ext cx="144" cy="144"/>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718" name="Google Shape;1718;p122"/>
              <p:cNvSpPr/>
              <p:nvPr/>
            </p:nvSpPr>
            <p:spPr>
              <a:xfrm>
                <a:off x="3816" y="2352"/>
                <a:ext cx="144" cy="144"/>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719" name="Google Shape;1719;p122"/>
              <p:cNvSpPr/>
              <p:nvPr/>
            </p:nvSpPr>
            <p:spPr>
              <a:xfrm>
                <a:off x="1848" y="2352"/>
                <a:ext cx="144" cy="144"/>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sp>
            <p:nvSpPr>
              <p:cNvPr id="1720" name="Google Shape;1720;p122"/>
              <p:cNvSpPr txBox="1"/>
              <p:nvPr/>
            </p:nvSpPr>
            <p:spPr>
              <a:xfrm>
                <a:off x="1718" y="3895"/>
                <a:ext cx="293" cy="2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Microsoft JhengHei"/>
                    <a:ea typeface="Microsoft JhengHei"/>
                    <a:cs typeface="Microsoft JhengHei"/>
                    <a:sym typeface="Microsoft JhengHei"/>
                  </a:rPr>
                  <a:t>v</a:t>
                </a:r>
                <a:r>
                  <a:rPr lang="en-US" sz="1600" b="0" i="0" u="none" strike="noStrike" cap="none" baseline="-25000">
                    <a:solidFill>
                      <a:schemeClr val="dk1"/>
                    </a:solidFill>
                    <a:latin typeface="Microsoft JhengHei"/>
                    <a:ea typeface="Microsoft JhengHei"/>
                    <a:cs typeface="Microsoft JhengHei"/>
                    <a:sym typeface="Microsoft JhengHei"/>
                  </a:rPr>
                  <a:t>0</a:t>
                </a:r>
                <a:endParaRPr sz="1400" b="0" i="0" u="none" strike="noStrike" cap="none">
                  <a:solidFill>
                    <a:srgbClr val="000000"/>
                  </a:solidFill>
                  <a:latin typeface="Arial"/>
                  <a:ea typeface="Arial"/>
                  <a:cs typeface="Arial"/>
                  <a:sym typeface="Arial"/>
                </a:endParaRPr>
              </a:p>
            </p:txBody>
          </p:sp>
          <p:sp>
            <p:nvSpPr>
              <p:cNvPr id="1721" name="Google Shape;1721;p122"/>
              <p:cNvSpPr txBox="1"/>
              <p:nvPr/>
            </p:nvSpPr>
            <p:spPr>
              <a:xfrm>
                <a:off x="3936" y="3936"/>
                <a:ext cx="293" cy="2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Microsoft JhengHei"/>
                    <a:ea typeface="Microsoft JhengHei"/>
                    <a:cs typeface="Microsoft JhengHei"/>
                    <a:sym typeface="Microsoft JhengHei"/>
                  </a:rPr>
                  <a:t>v</a:t>
                </a:r>
                <a:r>
                  <a:rPr lang="en-US" sz="1600" b="0" i="0" u="none" strike="noStrike" cap="none" baseline="-25000">
                    <a:solidFill>
                      <a:schemeClr val="dk1"/>
                    </a:solidFill>
                    <a:latin typeface="Microsoft JhengHei"/>
                    <a:ea typeface="Microsoft JhengHei"/>
                    <a:cs typeface="Microsoft JhengHei"/>
                    <a:sym typeface="Microsoft JhengHei"/>
                  </a:rPr>
                  <a:t>1</a:t>
                </a:r>
                <a:endParaRPr sz="1400" b="0" i="0" u="none" strike="noStrike" cap="none">
                  <a:solidFill>
                    <a:srgbClr val="000000"/>
                  </a:solidFill>
                  <a:latin typeface="Arial"/>
                  <a:ea typeface="Arial"/>
                  <a:cs typeface="Arial"/>
                  <a:sym typeface="Arial"/>
                </a:endParaRPr>
              </a:p>
            </p:txBody>
          </p:sp>
        </p:grpSp>
        <p:sp>
          <p:nvSpPr>
            <p:cNvPr id="1722" name="Google Shape;1722;p122"/>
            <p:cNvSpPr/>
            <p:nvPr/>
          </p:nvSpPr>
          <p:spPr>
            <a:xfrm>
              <a:off x="5570376" y="4749006"/>
              <a:ext cx="6204857" cy="1166602"/>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Microsoft JhengHei"/>
                <a:ea typeface="Microsoft JhengHei"/>
                <a:cs typeface="Microsoft JhengHei"/>
                <a:sym typeface="Microsoft JhengHei"/>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23"/>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728" name="Google Shape;1728;p123"/>
          <p:cNvGrpSpPr/>
          <p:nvPr/>
        </p:nvGrpSpPr>
        <p:grpSpPr>
          <a:xfrm>
            <a:off x="0" y="0"/>
            <a:ext cx="791072" cy="791072"/>
            <a:chOff x="0" y="0"/>
            <a:chExt cx="791072" cy="791072"/>
          </a:xfrm>
        </p:grpSpPr>
        <p:sp>
          <p:nvSpPr>
            <p:cNvPr id="1729" name="Google Shape;1729;p12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30" name="Google Shape;1730;p12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31" name="Google Shape;1731;p12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32" name="Google Shape;1732;p12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733" name="Google Shape;1733;p123"/>
          <p:cNvGrpSpPr/>
          <p:nvPr/>
        </p:nvGrpSpPr>
        <p:grpSpPr>
          <a:xfrm>
            <a:off x="8460432" y="4299942"/>
            <a:ext cx="500406" cy="640288"/>
            <a:chOff x="8460432" y="4299942"/>
            <a:chExt cx="500406" cy="640288"/>
          </a:xfrm>
        </p:grpSpPr>
        <p:sp>
          <p:nvSpPr>
            <p:cNvPr id="1734" name="Google Shape;1734;p12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35" name="Google Shape;1735;p12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36" name="Google Shape;1736;p12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737" name="Google Shape;1737;p12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sp>
        <p:nvSpPr>
          <p:cNvPr id="1738" name="Google Shape;1738;p123"/>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sp>
        <p:nvSpPr>
          <p:cNvPr id="1739" name="Google Shape;1739;p123"/>
          <p:cNvSpPr txBox="1"/>
          <p:nvPr/>
        </p:nvSpPr>
        <p:spPr>
          <a:xfrm>
            <a:off x="740664" y="1618361"/>
            <a:ext cx="5367528" cy="63715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updateBillboard</a:t>
            </a:r>
            <a:endParaRPr sz="1800" b="0" i="0" u="none" strike="noStrike" cap="none">
              <a:solidFill>
                <a:schemeClr val="dk1"/>
              </a:solidFill>
              <a:latin typeface="Microsoft JhengHei"/>
              <a:ea typeface="Microsoft JhengHei"/>
              <a:cs typeface="Microsoft JhengHei"/>
              <a:sym typeface="Microsoft JhengHei"/>
            </a:endParaRPr>
          </a:p>
        </p:txBody>
      </p:sp>
      <p:pic>
        <p:nvPicPr>
          <p:cNvPr id="1740" name="Google Shape;1740;p123"/>
          <p:cNvPicPr preferRelativeResize="0"/>
          <p:nvPr/>
        </p:nvPicPr>
        <p:blipFill rotWithShape="1">
          <a:blip r:embed="rId3">
            <a:alphaModFix/>
          </a:blip>
          <a:srcRect/>
          <a:stretch/>
        </p:blipFill>
        <p:spPr>
          <a:xfrm>
            <a:off x="944880" y="2127330"/>
            <a:ext cx="7065264" cy="29104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9fec1acc8d_0_31"/>
          <p:cNvSpPr txBox="1">
            <a:spLocks noGrp="1"/>
          </p:cNvSpPr>
          <p:nvPr>
            <p:ph type="title"/>
          </p:nvPr>
        </p:nvSpPr>
        <p:spPr>
          <a:xfrm>
            <a:off x="889247" y="195486"/>
            <a:ext cx="73770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4000"/>
              <a:buNone/>
            </a:pPr>
            <a:r>
              <a:rPr lang="en-US" b="1">
                <a:solidFill>
                  <a:srgbClr val="002060"/>
                </a:solidFill>
              </a:rPr>
              <a:t>二、相關function</a:t>
            </a:r>
            <a:endParaRPr/>
          </a:p>
        </p:txBody>
      </p:sp>
      <p:grpSp>
        <p:nvGrpSpPr>
          <p:cNvPr id="240" name="Google Shape;240;g9fec1acc8d_0_31"/>
          <p:cNvGrpSpPr/>
          <p:nvPr/>
        </p:nvGrpSpPr>
        <p:grpSpPr>
          <a:xfrm>
            <a:off x="0" y="0"/>
            <a:ext cx="791004" cy="791004"/>
            <a:chOff x="0" y="0"/>
            <a:chExt cx="791004" cy="791004"/>
          </a:xfrm>
        </p:grpSpPr>
        <p:sp>
          <p:nvSpPr>
            <p:cNvPr id="241" name="Google Shape;241;g9fec1acc8d_0_31"/>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42" name="Google Shape;242;g9fec1acc8d_0_31"/>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43" name="Google Shape;243;g9fec1acc8d_0_31"/>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44" name="Google Shape;244;g9fec1acc8d_0_31"/>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245" name="Google Shape;245;g9fec1acc8d_0_31"/>
          <p:cNvGrpSpPr/>
          <p:nvPr/>
        </p:nvGrpSpPr>
        <p:grpSpPr>
          <a:xfrm>
            <a:off x="8460432" y="4299942"/>
            <a:ext cx="500394" cy="640276"/>
            <a:chOff x="8460432" y="4299942"/>
            <a:chExt cx="500394" cy="640276"/>
          </a:xfrm>
        </p:grpSpPr>
        <p:sp>
          <p:nvSpPr>
            <p:cNvPr id="246" name="Google Shape;246;g9fec1acc8d_0_31"/>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47" name="Google Shape;247;g9fec1acc8d_0_31"/>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48" name="Google Shape;248;g9fec1acc8d_0_31"/>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49" name="Google Shape;249;g9fec1acc8d_0_31"/>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50" name="Google Shape;250;g9fec1acc8d_0_31"/>
          <p:cNvSpPr/>
          <p:nvPr/>
        </p:nvSpPr>
        <p:spPr>
          <a:xfrm>
            <a:off x="889247" y="875496"/>
            <a:ext cx="34707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(一)把 Texture貼在無窮遠處</a:t>
            </a:r>
            <a:endParaRPr sz="1400" b="0" i="0" u="none" strike="noStrike" cap="none">
              <a:solidFill>
                <a:srgbClr val="000000"/>
              </a:solidFill>
              <a:latin typeface="Arial"/>
              <a:ea typeface="Arial"/>
              <a:cs typeface="Arial"/>
              <a:sym typeface="Arial"/>
            </a:endParaRPr>
          </a:p>
        </p:txBody>
      </p:sp>
      <p:sp>
        <p:nvSpPr>
          <p:cNvPr id="251" name="Google Shape;251;g9fec1acc8d_0_31"/>
          <p:cNvSpPr txBox="1"/>
          <p:nvPr/>
        </p:nvSpPr>
        <p:spPr>
          <a:xfrm>
            <a:off x="4301338" y="894364"/>
            <a:ext cx="1704300" cy="369300"/>
          </a:xfrm>
          <a:prstGeom prst="rect">
            <a:avLst/>
          </a:prstGeom>
          <a:solidFill>
            <a:srgbClr val="DAEE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1. 頂點著色器</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4" name="群組 3"/>
          <p:cNvGrpSpPr/>
          <p:nvPr/>
        </p:nvGrpSpPr>
        <p:grpSpPr>
          <a:xfrm>
            <a:off x="239224" y="1300240"/>
            <a:ext cx="6100615" cy="3766682"/>
            <a:chOff x="239225" y="1275574"/>
            <a:chExt cx="6100615" cy="3766682"/>
          </a:xfrm>
        </p:grpSpPr>
        <p:sp>
          <p:nvSpPr>
            <p:cNvPr id="252" name="Google Shape;252;g9fec1acc8d_0_31"/>
            <p:cNvSpPr/>
            <p:nvPr/>
          </p:nvSpPr>
          <p:spPr>
            <a:xfrm>
              <a:off x="239225" y="1275574"/>
              <a:ext cx="6100615" cy="3766682"/>
            </a:xfrm>
            <a:prstGeom prst="rect">
              <a:avLst/>
            </a:pr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if(</a:t>
              </a:r>
              <a:r>
                <a:rPr lang="en-US" sz="1200" dirty="0" err="1">
                  <a:solidFill>
                    <a:schemeClr val="accent6">
                      <a:lumMod val="75000"/>
                    </a:schemeClr>
                  </a:solidFill>
                  <a:latin typeface="Microsoft JhengHei"/>
                  <a:ea typeface="Microsoft JhengHei"/>
                  <a:cs typeface="Microsoft JhengHei"/>
                  <a:sym typeface="Microsoft JhengHei"/>
                </a:rPr>
                <a:t>usingPanorama</a:t>
              </a:r>
              <a:r>
                <a:rPr lang="en-US" sz="1200" dirty="0">
                  <a:solidFill>
                    <a:schemeClr val="accent6">
                      <a:lumMod val="75000"/>
                    </a:schemeClr>
                  </a:solidFill>
                  <a:latin typeface="Microsoft JhengHei"/>
                  <a:ea typeface="Microsoft JhengHei"/>
                  <a:cs typeface="Microsoft JhengHei"/>
                  <a:sym typeface="Microsoft JhengHei"/>
                </a:rPr>
                <a:t>){</a:t>
              </a:r>
              <a:endParaRPr sz="1200" dirty="0">
                <a:solidFill>
                  <a:schemeClr val="accent6">
                    <a:lumMod val="75000"/>
                  </a:schemeClr>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	</a:t>
              </a:r>
              <a:r>
                <a:rPr lang="en-US" sz="1200" b="1" dirty="0">
                  <a:solidFill>
                    <a:schemeClr val="accent6">
                      <a:lumMod val="75000"/>
                    </a:schemeClr>
                  </a:solidFill>
                  <a:latin typeface="Microsoft JhengHei"/>
                  <a:ea typeface="Microsoft JhengHei"/>
                  <a:cs typeface="Microsoft JhengHei"/>
                  <a:sym typeface="Microsoft JhengHei"/>
                </a:rPr>
                <a:t>//</a:t>
              </a:r>
              <a:r>
                <a:rPr lang="en-US" sz="1200" b="1" dirty="0" err="1">
                  <a:solidFill>
                    <a:schemeClr val="accent6">
                      <a:lumMod val="75000"/>
                    </a:schemeClr>
                  </a:solidFill>
                  <a:latin typeface="Microsoft JhengHei"/>
                  <a:ea typeface="Microsoft JhengHei"/>
                  <a:cs typeface="Microsoft JhengHei"/>
                  <a:sym typeface="Microsoft JhengHei"/>
                </a:rPr>
                <a:t>使用環景貼圖</a:t>
              </a:r>
              <a:endParaRPr sz="1200" b="1"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vec3 </a:t>
              </a:r>
              <a:r>
                <a:rPr lang="en-US" sz="1200" dirty="0" err="1">
                  <a:solidFill>
                    <a:schemeClr val="accent6">
                      <a:lumMod val="75000"/>
                    </a:schemeClr>
                  </a:solidFill>
                  <a:latin typeface="Microsoft JhengHei"/>
                  <a:ea typeface="Microsoft JhengHei"/>
                  <a:cs typeface="Microsoft JhengHei"/>
                  <a:sym typeface="Microsoft JhengHei"/>
                </a:rPr>
                <a:t>focusVec</a:t>
              </a:r>
              <a:r>
                <a:rPr lang="en-US" sz="1200" dirty="0">
                  <a:solidFill>
                    <a:schemeClr val="accent6">
                      <a:lumMod val="75000"/>
                    </a:schemeClr>
                  </a:solidFill>
                  <a:latin typeface="Microsoft JhengHei"/>
                  <a:ea typeface="Microsoft JhengHei"/>
                  <a:cs typeface="Microsoft JhengHei"/>
                  <a:sym typeface="Microsoft JhengHei"/>
                </a:rPr>
                <a:t> = vec4(</a:t>
              </a:r>
              <a:endParaRPr sz="1200"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normalize</a:t>
              </a:r>
              <a:r>
                <a:rPr lang="en-US" sz="1200" dirty="0" smtClean="0">
                  <a:solidFill>
                    <a:schemeClr val="accent6">
                      <a:lumMod val="75000"/>
                    </a:schemeClr>
                  </a:solidFill>
                  <a:latin typeface="Microsoft JhengHei"/>
                  <a:ea typeface="Microsoft JhengHei"/>
                  <a:cs typeface="Microsoft JhengHei"/>
                  <a:sym typeface="Microsoft JhengHei"/>
                </a:rPr>
                <a:t>(  //</a:t>
              </a:r>
              <a:r>
                <a:rPr lang="en-US" sz="1200" dirty="0" err="1">
                  <a:solidFill>
                    <a:schemeClr val="accent6">
                      <a:lumMod val="75000"/>
                    </a:schemeClr>
                  </a:solidFill>
                  <a:latin typeface="Microsoft JhengHei"/>
                  <a:ea typeface="Microsoft JhengHei"/>
                  <a:cs typeface="Microsoft JhengHei"/>
                  <a:sym typeface="Microsoft JhengHei"/>
                </a:rPr>
                <a:t>轉為單位向量</a:t>
              </a:r>
              <a:endParaRPr sz="1200"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a:t>
              </a:r>
              <a:r>
                <a:rPr lang="en-US" sz="1200" dirty="0" err="1">
                  <a:solidFill>
                    <a:schemeClr val="accent6">
                      <a:lumMod val="75000"/>
                    </a:schemeClr>
                  </a:solidFill>
                  <a:latin typeface="Microsoft JhengHei"/>
                  <a:ea typeface="Microsoft JhengHei"/>
                  <a:cs typeface="Microsoft JhengHei"/>
                  <a:sym typeface="Microsoft JhengHei"/>
                </a:rPr>
                <a:t>uViewMatrixInv</a:t>
              </a:r>
              <a:r>
                <a:rPr lang="en-US" sz="1200" dirty="0">
                  <a:solidFill>
                    <a:schemeClr val="accent6">
                      <a:lumMod val="75000"/>
                    </a:schemeClr>
                  </a:solidFill>
                  <a:latin typeface="Microsoft JhengHei"/>
                  <a:ea typeface="Microsoft JhengHei"/>
                  <a:cs typeface="Microsoft JhengHei"/>
                  <a:sym typeface="Microsoft JhengHei"/>
                </a:rPr>
                <a:t> * (//</a:t>
              </a:r>
              <a:r>
                <a:rPr lang="en-US" sz="1200" dirty="0" err="1">
                  <a:solidFill>
                    <a:schemeClr val="accent6">
                      <a:lumMod val="75000"/>
                    </a:schemeClr>
                  </a:solidFill>
                  <a:latin typeface="Microsoft JhengHei"/>
                  <a:ea typeface="Microsoft JhengHei"/>
                  <a:cs typeface="Microsoft JhengHei"/>
                  <a:sym typeface="Microsoft JhengHei"/>
                </a:rPr>
                <a:t>乘上ViewMatrix的反矩陣</a:t>
              </a:r>
              <a:endParaRPr sz="1200"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a:t>
              </a:r>
              <a:r>
                <a:rPr lang="en-US" sz="1200" dirty="0" err="1">
                  <a:solidFill>
                    <a:schemeClr val="accent6">
                      <a:lumMod val="75000"/>
                    </a:schemeClr>
                  </a:solidFill>
                  <a:latin typeface="Microsoft JhengHei"/>
                  <a:ea typeface="Microsoft JhengHei"/>
                  <a:cs typeface="Microsoft JhengHei"/>
                  <a:sym typeface="Microsoft JhengHei"/>
                </a:rPr>
                <a:t>lModelViewMatrix</a:t>
              </a:r>
              <a:r>
                <a:rPr lang="en-US" sz="1200" dirty="0">
                  <a:solidFill>
                    <a:schemeClr val="accent6">
                      <a:lumMod val="75000"/>
                    </a:schemeClr>
                  </a:solidFill>
                  <a:latin typeface="Microsoft JhengHei"/>
                  <a:ea typeface="Microsoft JhengHei"/>
                  <a:cs typeface="Microsoft JhengHei"/>
                  <a:sym typeface="Microsoft JhengHei"/>
                </a:rPr>
                <a:t>*vec4(</a:t>
              </a:r>
              <a:r>
                <a:rPr lang="en-US" sz="1200" dirty="0" err="1">
                  <a:solidFill>
                    <a:schemeClr val="accent6">
                      <a:lumMod val="75000"/>
                    </a:schemeClr>
                  </a:solidFill>
                  <a:latin typeface="Microsoft JhengHei"/>
                  <a:ea typeface="Microsoft JhengHei"/>
                  <a:cs typeface="Microsoft JhengHei"/>
                  <a:sym typeface="Microsoft JhengHei"/>
                </a:rPr>
                <a:t>aVertexPosition</a:t>
              </a:r>
              <a:r>
                <a:rPr lang="en-US" sz="1200" dirty="0">
                  <a:solidFill>
                    <a:schemeClr val="accent6">
                      <a:lumMod val="75000"/>
                    </a:schemeClr>
                  </a:solidFill>
                  <a:latin typeface="Microsoft JhengHei"/>
                  <a:ea typeface="Microsoft JhengHei"/>
                  <a:cs typeface="Microsoft JhengHei"/>
                  <a:sym typeface="Microsoft JhengHei"/>
                </a:rPr>
                <a:t>/homo))-vec4(camera_position,1.0)</a:t>
              </a:r>
              <a:endParaRPr sz="1200"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a:t>
              </a:r>
              <a:r>
                <a:rPr lang="en-US" sz="1200" dirty="0" err="1">
                  <a:solidFill>
                    <a:schemeClr val="accent6">
                      <a:lumMod val="75000"/>
                    </a:schemeClr>
                  </a:solidFill>
                  <a:latin typeface="Microsoft JhengHei"/>
                  <a:ea typeface="Microsoft JhengHei"/>
                  <a:cs typeface="Microsoft JhengHei"/>
                  <a:sym typeface="Microsoft JhengHei"/>
                </a:rPr>
                <a:t>計算由眼睛指向頂點的向量</a:t>
              </a:r>
              <a:endParaRPr sz="1200"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)).xyz</a:t>
              </a:r>
              <a:endParaRPr sz="1200"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a:t>
              </a:r>
              <a:endParaRPr sz="1200"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 1.0).xyz;</a:t>
              </a:r>
              <a:endParaRPr sz="1200"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err="1">
                  <a:solidFill>
                    <a:schemeClr val="accent6">
                      <a:lumMod val="75000"/>
                    </a:schemeClr>
                  </a:solidFill>
                  <a:latin typeface="Microsoft JhengHei"/>
                  <a:ea typeface="Microsoft JhengHei"/>
                  <a:cs typeface="Microsoft JhengHei"/>
                  <a:sym typeface="Microsoft JhengHei"/>
                </a:rPr>
                <a:t>vVertexTexcoord.stp</a:t>
              </a:r>
              <a:r>
                <a:rPr lang="en-US" sz="1200" dirty="0">
                  <a:solidFill>
                    <a:schemeClr val="accent6">
                      <a:lumMod val="75000"/>
                    </a:schemeClr>
                  </a:solidFill>
                  <a:latin typeface="Microsoft JhengHei"/>
                  <a:ea typeface="Microsoft JhengHei"/>
                  <a:cs typeface="Microsoft JhengHei"/>
                  <a:sym typeface="Microsoft JhengHei"/>
                </a:rPr>
                <a:t> = vec3(</a:t>
              </a:r>
              <a:r>
                <a:rPr lang="en-US" sz="1200" dirty="0" err="1">
                  <a:solidFill>
                    <a:schemeClr val="accent6">
                      <a:lumMod val="75000"/>
                    </a:schemeClr>
                  </a:solidFill>
                  <a:latin typeface="Microsoft JhengHei"/>
                  <a:ea typeface="Microsoft JhengHei"/>
                  <a:cs typeface="Microsoft JhengHei"/>
                  <a:sym typeface="Microsoft JhengHei"/>
                </a:rPr>
                <a:t>focusVec.x</a:t>
              </a:r>
              <a:r>
                <a:rPr lang="en-US" sz="1200" dirty="0">
                  <a:solidFill>
                    <a:schemeClr val="accent6">
                      <a:lumMod val="75000"/>
                    </a:schemeClr>
                  </a:solidFill>
                  <a:latin typeface="Microsoft JhengHei"/>
                  <a:ea typeface="Microsoft JhengHei"/>
                  <a:cs typeface="Microsoft JhengHei"/>
                  <a:sym typeface="Microsoft JhengHei"/>
                </a:rPr>
                <a:t>, -</a:t>
              </a:r>
              <a:r>
                <a:rPr lang="en-US" sz="1200" dirty="0" err="1">
                  <a:solidFill>
                    <a:schemeClr val="accent6">
                      <a:lumMod val="75000"/>
                    </a:schemeClr>
                  </a:solidFill>
                  <a:latin typeface="Microsoft JhengHei"/>
                  <a:ea typeface="Microsoft JhengHei"/>
                  <a:cs typeface="Microsoft JhengHei"/>
                  <a:sym typeface="Microsoft JhengHei"/>
                </a:rPr>
                <a:t>focusVec.yz</a:t>
              </a:r>
              <a:r>
                <a:rPr lang="en-US" sz="1200" dirty="0">
                  <a:solidFill>
                    <a:schemeClr val="accent6">
                      <a:lumMod val="75000"/>
                    </a:schemeClr>
                  </a:solidFill>
                  <a:latin typeface="Microsoft JhengHei"/>
                  <a:ea typeface="Microsoft JhengHei"/>
                  <a:cs typeface="Microsoft JhengHei"/>
                  <a:sym typeface="Microsoft JhengHei"/>
                </a:rPr>
                <a:t>);</a:t>
              </a:r>
              <a:endParaRPr sz="1200" dirty="0">
                <a:solidFill>
                  <a:schemeClr val="accent6">
                    <a:lumMod val="75000"/>
                  </a:schemeClr>
                </a:solidFill>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a:solidFill>
                    <a:schemeClr val="accent6">
                      <a:lumMod val="75000"/>
                    </a:schemeClr>
                  </a:solidFill>
                  <a:latin typeface="Microsoft JhengHei"/>
                  <a:ea typeface="Microsoft JhengHei"/>
                  <a:cs typeface="Microsoft JhengHei"/>
                  <a:sym typeface="Microsoft JhengHei"/>
                </a:rPr>
                <a:t>//</a:t>
              </a:r>
              <a:r>
                <a:rPr lang="en-US" sz="1200" dirty="0" err="1">
                  <a:solidFill>
                    <a:schemeClr val="accent6">
                      <a:lumMod val="75000"/>
                    </a:schemeClr>
                  </a:solidFill>
                  <a:latin typeface="Microsoft JhengHei"/>
                  <a:ea typeface="Microsoft JhengHei"/>
                  <a:cs typeface="Microsoft JhengHei"/>
                  <a:sym typeface="Microsoft JhengHei"/>
                </a:rPr>
                <a:t>眼睛方向是-w軸</a:t>
              </a:r>
              <a:r>
                <a:rPr lang="en-US" sz="1200" dirty="0">
                  <a:solidFill>
                    <a:schemeClr val="accent6">
                      <a:lumMod val="75000"/>
                    </a:schemeClr>
                  </a:solidFill>
                  <a:latin typeface="Microsoft JhengHei"/>
                  <a:ea typeface="Microsoft JhengHei"/>
                  <a:cs typeface="Microsoft JhengHei"/>
                  <a:sym typeface="Microsoft JhengHei"/>
                </a:rPr>
                <a:t>(-</a:t>
              </a:r>
              <a:r>
                <a:rPr lang="en-US" sz="1200" dirty="0" err="1">
                  <a:solidFill>
                    <a:schemeClr val="accent6">
                      <a:lumMod val="75000"/>
                    </a:schemeClr>
                  </a:solidFill>
                  <a:latin typeface="Microsoft JhengHei"/>
                  <a:ea typeface="Microsoft JhengHei"/>
                  <a:cs typeface="Microsoft JhengHei"/>
                  <a:sym typeface="Microsoft JhengHei"/>
                </a:rPr>
                <a:t>z軸</a:t>
              </a:r>
              <a:r>
                <a:rPr lang="en-US" sz="1200" dirty="0">
                  <a:solidFill>
                    <a:schemeClr val="accent6">
                      <a:lumMod val="75000"/>
                    </a:schemeClr>
                  </a:solidFill>
                  <a:latin typeface="Microsoft JhengHei"/>
                  <a:ea typeface="Microsoft JhengHei"/>
                  <a:cs typeface="Microsoft JhengHei"/>
                  <a:sym typeface="Microsoft JhengHei"/>
                </a:rPr>
                <a:t>)，</a:t>
              </a:r>
              <a:r>
                <a:rPr lang="en-US" sz="1200" dirty="0" err="1">
                  <a:solidFill>
                    <a:schemeClr val="accent6">
                      <a:lumMod val="75000"/>
                    </a:schemeClr>
                  </a:solidFill>
                  <a:latin typeface="Microsoft JhengHei"/>
                  <a:ea typeface="Microsoft JhengHei"/>
                  <a:cs typeface="Microsoft JhengHei"/>
                  <a:sym typeface="Microsoft JhengHei"/>
                </a:rPr>
                <a:t>故z要加負號校正；y貼圖用y-flip校正</a:t>
              </a:r>
              <a:r>
                <a:rPr lang="en-US" sz="1200" dirty="0">
                  <a:solidFill>
                    <a:schemeClr val="accent6">
                      <a:lumMod val="75000"/>
                    </a:schemeClr>
                  </a:solidFill>
                  <a:latin typeface="Microsoft JhengHei"/>
                  <a:ea typeface="Microsoft JhengHei"/>
                  <a:cs typeface="Microsoft JhengHei"/>
                  <a:sym typeface="Microsoft JhengHei"/>
                </a:rPr>
                <a:t>。</a:t>
              </a:r>
              <a:endParaRPr sz="1200" dirty="0">
                <a:solidFill>
                  <a:schemeClr val="accent6">
                    <a:lumMod val="75000"/>
                  </a:schemeClr>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100"/>
                <a:buFont typeface="Arial"/>
                <a:buNone/>
              </a:pPr>
              <a:r>
                <a:rPr lang="en-US" sz="1200" dirty="0" smtClean="0">
                  <a:solidFill>
                    <a:schemeClr val="accent6">
                      <a:lumMod val="75000"/>
                    </a:schemeClr>
                  </a:solidFill>
                  <a:latin typeface="Microsoft JhengHei"/>
                  <a:ea typeface="Microsoft JhengHei"/>
                  <a:cs typeface="Microsoft JhengHei"/>
                  <a:sym typeface="Microsoft JhengHei"/>
                </a:rPr>
                <a:t>}</a:t>
              </a:r>
            </a:p>
            <a:p>
              <a:pPr marL="0" marR="0" lvl="0" indent="0" algn="l" rtl="0">
                <a:lnSpc>
                  <a:spcPct val="120000"/>
                </a:lnSpc>
                <a:spcBef>
                  <a:spcPts val="0"/>
                </a:spcBef>
                <a:spcAft>
                  <a:spcPts val="0"/>
                </a:spcAft>
                <a:buClr>
                  <a:schemeClr val="dk1"/>
                </a:buClr>
                <a:buSzPts val="1100"/>
                <a:buFont typeface="Arial"/>
                <a:buNone/>
              </a:pPr>
              <a:r>
                <a:rPr lang="en-US" sz="1200" dirty="0" smtClean="0">
                  <a:latin typeface="Microsoft JhengHei"/>
                  <a:ea typeface="Microsoft JhengHei"/>
                  <a:cs typeface="Microsoft JhengHei"/>
                  <a:sym typeface="Microsoft JhengHei"/>
                </a:rPr>
                <a:t>else</a:t>
              </a:r>
              <a:r>
                <a:rPr lang="en-US" sz="1200" dirty="0">
                  <a:latin typeface="Microsoft JhengHei"/>
                  <a:ea typeface="Microsoft JhengHei"/>
                  <a:cs typeface="Microsoft JhengHei"/>
                  <a:sym typeface="Microsoft JhengHei"/>
                </a:rPr>
                <a:t>{</a:t>
              </a:r>
              <a:endParaRPr sz="1200" dirty="0">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b="1" dirty="0">
                  <a:latin typeface="Microsoft JhengHei"/>
                  <a:ea typeface="Microsoft JhengHei"/>
                  <a:cs typeface="Microsoft JhengHei"/>
                  <a:sym typeface="Microsoft JhengHei"/>
                </a:rPr>
                <a:t>//</a:t>
              </a:r>
              <a:r>
                <a:rPr lang="en-US" sz="1200" b="1" dirty="0" err="1">
                  <a:latin typeface="Microsoft JhengHei"/>
                  <a:ea typeface="Microsoft JhengHei"/>
                  <a:cs typeface="Microsoft JhengHei"/>
                  <a:sym typeface="Microsoft JhengHei"/>
                </a:rPr>
                <a:t>不使用環景貼圖時，就直接使用原本給定的貼圖座標</a:t>
              </a:r>
              <a:endParaRPr sz="1200" b="1" dirty="0">
                <a:latin typeface="Microsoft JhengHei"/>
                <a:ea typeface="Microsoft JhengHei"/>
                <a:cs typeface="Microsoft JhengHei"/>
                <a:sym typeface="Microsoft JhengHei"/>
              </a:endParaRPr>
            </a:p>
            <a:p>
              <a:pPr marL="0" marR="0" lvl="0" indent="457200" algn="l" rtl="0">
                <a:lnSpc>
                  <a:spcPct val="120000"/>
                </a:lnSpc>
                <a:spcBef>
                  <a:spcPts val="0"/>
                </a:spcBef>
                <a:spcAft>
                  <a:spcPts val="0"/>
                </a:spcAft>
                <a:buClr>
                  <a:schemeClr val="dk1"/>
                </a:buClr>
                <a:buSzPts val="1100"/>
                <a:buFont typeface="Arial"/>
                <a:buNone/>
              </a:pPr>
              <a:r>
                <a:rPr lang="en-US" sz="1200" dirty="0" err="1">
                  <a:latin typeface="Microsoft JhengHei"/>
                  <a:ea typeface="Microsoft JhengHei"/>
                  <a:cs typeface="Microsoft JhengHei"/>
                  <a:sym typeface="Microsoft JhengHei"/>
                </a:rPr>
                <a:t>vVertexTexcoord.stp</a:t>
              </a:r>
              <a:r>
                <a:rPr lang="en-US" sz="1200" dirty="0">
                  <a:latin typeface="Microsoft JhengHei"/>
                  <a:ea typeface="Microsoft JhengHei"/>
                  <a:cs typeface="Microsoft JhengHei"/>
                  <a:sym typeface="Microsoft JhengHei"/>
                </a:rPr>
                <a:t> = vec3(</a:t>
              </a:r>
              <a:r>
                <a:rPr lang="en-US" sz="1200" dirty="0" err="1">
                  <a:latin typeface="Microsoft JhengHei"/>
                  <a:ea typeface="Microsoft JhengHei"/>
                  <a:cs typeface="Microsoft JhengHei"/>
                  <a:sym typeface="Microsoft JhengHei"/>
                </a:rPr>
                <a:t>aVertexTexcoord</a:t>
              </a:r>
              <a:r>
                <a:rPr lang="en-US" sz="1200" dirty="0">
                  <a:latin typeface="Microsoft JhengHei"/>
                  <a:ea typeface="Microsoft JhengHei"/>
                  <a:cs typeface="Microsoft JhengHei"/>
                  <a:sym typeface="Microsoft JhengHei"/>
                </a:rPr>
                <a:t>, 0.0);</a:t>
              </a:r>
              <a:endParaRPr sz="1200" dirty="0">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chemeClr val="dk1"/>
                </a:buClr>
                <a:buSzPts val="1100"/>
                <a:buFont typeface="Arial"/>
                <a:buNone/>
              </a:pPr>
              <a:r>
                <a:rPr lang="en-US" sz="1200" dirty="0">
                  <a:latin typeface="Microsoft JhengHei"/>
                  <a:ea typeface="Microsoft JhengHei"/>
                  <a:cs typeface="Microsoft JhengHei"/>
                  <a:sym typeface="Microsoft JhengHei"/>
                </a:rPr>
                <a:t>}</a:t>
              </a:r>
              <a:endParaRPr sz="1200" dirty="0">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Clr>
                  <a:srgbClr val="000000"/>
                </a:buClr>
                <a:buSzPts val="1200"/>
                <a:buFont typeface="Arial"/>
                <a:buNone/>
              </a:pPr>
              <a:endParaRPr sz="1200" dirty="0">
                <a:latin typeface="Microsoft JhengHei"/>
                <a:ea typeface="Microsoft JhengHei"/>
                <a:cs typeface="Microsoft JhengHei"/>
                <a:sym typeface="Microsoft JhengHei"/>
              </a:endParaRPr>
            </a:p>
          </p:txBody>
        </p:sp>
        <p:cxnSp>
          <p:nvCxnSpPr>
            <p:cNvPr id="3" name="直線接點 2"/>
            <p:cNvCxnSpPr/>
            <p:nvPr/>
          </p:nvCxnSpPr>
          <p:spPr>
            <a:xfrm>
              <a:off x="239225" y="1275696"/>
              <a:ext cx="0" cy="376656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6" name="文字方塊 5"/>
          <p:cNvSpPr txBox="1"/>
          <p:nvPr/>
        </p:nvSpPr>
        <p:spPr>
          <a:xfrm>
            <a:off x="6455664" y="1329696"/>
            <a:ext cx="1871025" cy="830997"/>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狀況有</a:t>
            </a:r>
            <a:r>
              <a:rPr lang="en-US" altLang="zh-TW" sz="1600" dirty="0" smtClean="0">
                <a:latin typeface="微軟正黑體" panose="020B0604030504040204" pitchFamily="34" charset="-120"/>
                <a:ea typeface="微軟正黑體" panose="020B0604030504040204" pitchFamily="34" charset="-120"/>
              </a:rPr>
              <a:t>2</a:t>
            </a:r>
            <a:r>
              <a:rPr lang="zh-TW" altLang="en-US" sz="1600" dirty="0" smtClean="0">
                <a:latin typeface="微軟正黑體" panose="020B0604030504040204" pitchFamily="34" charset="-120"/>
                <a:ea typeface="微軟正黑體" panose="020B0604030504040204" pitchFamily="34" charset="-120"/>
              </a:rPr>
              <a:t>種</a:t>
            </a:r>
            <a:endParaRPr lang="en-US" altLang="zh-TW" sz="1600" dirty="0" smtClean="0">
              <a:latin typeface="微軟正黑體" panose="020B0604030504040204" pitchFamily="34" charset="-120"/>
              <a:ea typeface="微軟正黑體" panose="020B0604030504040204" pitchFamily="34" charset="-120"/>
            </a:endParaRPr>
          </a:p>
          <a:p>
            <a:r>
              <a:rPr lang="en-US" altLang="zh-TW" sz="1600" dirty="0" smtClean="0">
                <a:latin typeface="微軟正黑體" panose="020B0604030504040204" pitchFamily="34" charset="-120"/>
                <a:ea typeface="微軟正黑體" panose="020B0604030504040204" pitchFamily="34" charset="-120"/>
              </a:rPr>
              <a:t>(1)</a:t>
            </a:r>
            <a:r>
              <a:rPr lang="zh-TW" altLang="en-US" sz="1600" dirty="0" smtClean="0">
                <a:latin typeface="微軟正黑體" panose="020B0604030504040204" pitchFamily="34" charset="-120"/>
                <a:ea typeface="微軟正黑體" panose="020B0604030504040204" pitchFamily="34" charset="-120"/>
              </a:rPr>
              <a:t>使用環景貼圖</a:t>
            </a:r>
            <a:endParaRPr lang="en-US" altLang="zh-TW" sz="1600" dirty="0" smtClean="0">
              <a:latin typeface="微軟正黑體" panose="020B0604030504040204" pitchFamily="34" charset="-120"/>
              <a:ea typeface="微軟正黑體" panose="020B0604030504040204" pitchFamily="34" charset="-120"/>
            </a:endParaRPr>
          </a:p>
          <a:p>
            <a:r>
              <a:rPr lang="en-US" altLang="zh-TW" sz="1600" dirty="0" smtClean="0">
                <a:latin typeface="微軟正黑體" panose="020B0604030504040204" pitchFamily="34" charset="-120"/>
                <a:ea typeface="微軟正黑體" panose="020B0604030504040204" pitchFamily="34" charset="-120"/>
              </a:rPr>
              <a:t>(2)</a:t>
            </a:r>
            <a:r>
              <a:rPr lang="zh-TW" altLang="en-US" sz="1600" dirty="0" smtClean="0">
                <a:latin typeface="微軟正黑體" panose="020B0604030504040204" pitchFamily="34" charset="-120"/>
                <a:ea typeface="微軟正黑體" panose="020B0604030504040204" pitchFamily="34" charset="-120"/>
              </a:rPr>
              <a:t>不使用環景貼圖</a:t>
            </a:r>
            <a:endParaRPr lang="zh-TW" altLang="en-US" sz="1600"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124"/>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746" name="Google Shape;1746;p124"/>
          <p:cNvGrpSpPr/>
          <p:nvPr/>
        </p:nvGrpSpPr>
        <p:grpSpPr>
          <a:xfrm>
            <a:off x="0" y="0"/>
            <a:ext cx="791072" cy="791072"/>
            <a:chOff x="0" y="0"/>
            <a:chExt cx="791072" cy="791072"/>
          </a:xfrm>
        </p:grpSpPr>
        <p:sp>
          <p:nvSpPr>
            <p:cNvPr id="1747" name="Google Shape;1747;p12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48" name="Google Shape;1748;p12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49" name="Google Shape;1749;p12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50" name="Google Shape;1750;p12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751" name="Google Shape;1751;p124"/>
          <p:cNvGrpSpPr/>
          <p:nvPr/>
        </p:nvGrpSpPr>
        <p:grpSpPr>
          <a:xfrm>
            <a:off x="8460432" y="4299942"/>
            <a:ext cx="500406" cy="640288"/>
            <a:chOff x="8460432" y="4299942"/>
            <a:chExt cx="500406" cy="640288"/>
          </a:xfrm>
        </p:grpSpPr>
        <p:sp>
          <p:nvSpPr>
            <p:cNvPr id="1752" name="Google Shape;1752;p12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53" name="Google Shape;1753;p12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54" name="Google Shape;1754;p12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755" name="Google Shape;1755;p12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a:p>
        </p:txBody>
      </p:sp>
      <p:sp>
        <p:nvSpPr>
          <p:cNvPr id="1756" name="Google Shape;1756;p124"/>
          <p:cNvSpPr/>
          <p:nvPr/>
        </p:nvSpPr>
        <p:spPr>
          <a:xfrm>
            <a:off x="0" y="987574"/>
            <a:ext cx="3121152" cy="615674"/>
          </a:xfrm>
          <a:prstGeom prst="rect">
            <a:avLst/>
          </a:prstGeom>
          <a:solidFill>
            <a:srgbClr val="DAEE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（五）用Billboarding方法2畫雲層</a:t>
            </a:r>
            <a:endParaRPr sz="1800" b="1" i="0" u="none" strike="noStrike" cap="none">
              <a:solidFill>
                <a:srgbClr val="0070C0"/>
              </a:solidFill>
              <a:latin typeface="Microsoft JhengHei"/>
              <a:ea typeface="Microsoft JhengHei"/>
              <a:cs typeface="Microsoft JhengHei"/>
              <a:sym typeface="Microsoft JhengHei"/>
            </a:endParaRPr>
          </a:p>
        </p:txBody>
      </p:sp>
      <p:sp>
        <p:nvSpPr>
          <p:cNvPr id="1757" name="Google Shape;1757;p124"/>
          <p:cNvSpPr txBox="1"/>
          <p:nvPr/>
        </p:nvSpPr>
        <p:spPr>
          <a:xfrm>
            <a:off x="3121152" y="993692"/>
            <a:ext cx="5650194" cy="156055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接下來使用本章Blending的流程畫出Billboard</a:t>
            </a:r>
            <a:endParaRPr sz="1400" b="0" i="0" u="none" strike="noStrike" cap="none">
              <a:solidFill>
                <a:srgbClr val="000000"/>
              </a:solidFill>
              <a:latin typeface="Arial"/>
              <a:ea typeface="Arial"/>
              <a:cs typeface="Arial"/>
              <a:sym typeface="Arial"/>
            </a:endParaRPr>
          </a:p>
          <a:p>
            <a:pPr marL="914400" marR="0" lvl="1"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Set Blend Function </a:t>
            </a:r>
            <a:endParaRPr sz="1400" b="0" i="0" u="none" strike="noStrike" cap="none">
              <a:solidFill>
                <a:srgbClr val="000000"/>
              </a:solidFill>
              <a:latin typeface="Arial"/>
              <a:ea typeface="Arial"/>
              <a:cs typeface="Arial"/>
              <a:sym typeface="Arial"/>
            </a:endParaRPr>
          </a:p>
          <a:p>
            <a:pPr marL="914400" marR="0" lvl="1"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Enable Blend</a:t>
            </a:r>
            <a:endParaRPr sz="1400" b="0" i="0" u="none" strike="noStrike" cap="none">
              <a:solidFill>
                <a:srgbClr val="000000"/>
              </a:solidFill>
              <a:latin typeface="Arial"/>
              <a:ea typeface="Arial"/>
              <a:cs typeface="Arial"/>
              <a:sym typeface="Arial"/>
            </a:endParaRPr>
          </a:p>
          <a:p>
            <a:pPr marL="914400" marR="0" lvl="1"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畫東西</a:t>
            </a:r>
            <a:endParaRPr sz="1800" b="0" i="0" u="none" strike="noStrike" cap="none">
              <a:solidFill>
                <a:schemeClr val="dk1"/>
              </a:solidFill>
              <a:latin typeface="Microsoft JhengHei"/>
              <a:ea typeface="Microsoft JhengHei"/>
              <a:cs typeface="Microsoft JhengHei"/>
              <a:sym typeface="Microsoft JhengHei"/>
            </a:endParaRPr>
          </a:p>
        </p:txBody>
      </p:sp>
      <p:pic>
        <p:nvPicPr>
          <p:cNvPr id="1758" name="Google Shape;1758;p124"/>
          <p:cNvPicPr preferRelativeResize="0"/>
          <p:nvPr/>
        </p:nvPicPr>
        <p:blipFill rotWithShape="1">
          <a:blip r:embed="rId3">
            <a:alphaModFix/>
          </a:blip>
          <a:srcRect/>
          <a:stretch/>
        </p:blipFill>
        <p:spPr>
          <a:xfrm>
            <a:off x="975360" y="2484391"/>
            <a:ext cx="7238648" cy="252291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125"/>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764" name="Google Shape;1764;p125"/>
          <p:cNvGrpSpPr/>
          <p:nvPr/>
        </p:nvGrpSpPr>
        <p:grpSpPr>
          <a:xfrm>
            <a:off x="0" y="0"/>
            <a:ext cx="791072" cy="791072"/>
            <a:chOff x="0" y="0"/>
            <a:chExt cx="791072" cy="791072"/>
          </a:xfrm>
        </p:grpSpPr>
        <p:sp>
          <p:nvSpPr>
            <p:cNvPr id="1765" name="Google Shape;1765;p12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66" name="Google Shape;1766;p12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67" name="Google Shape;1767;p12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68" name="Google Shape;1768;p12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769" name="Google Shape;1769;p125"/>
          <p:cNvGrpSpPr/>
          <p:nvPr/>
        </p:nvGrpSpPr>
        <p:grpSpPr>
          <a:xfrm>
            <a:off x="8460432" y="4299942"/>
            <a:ext cx="500406" cy="640288"/>
            <a:chOff x="8460432" y="4299942"/>
            <a:chExt cx="500406" cy="640288"/>
          </a:xfrm>
        </p:grpSpPr>
        <p:sp>
          <p:nvSpPr>
            <p:cNvPr id="1770" name="Google Shape;1770;p12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71" name="Google Shape;1771;p12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72" name="Google Shape;1772;p12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773" name="Google Shape;1773;p12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a:p>
        </p:txBody>
      </p:sp>
      <p:sp>
        <p:nvSpPr>
          <p:cNvPr id="1774" name="Google Shape;1774;p125"/>
          <p:cNvSpPr/>
          <p:nvPr/>
        </p:nvSpPr>
        <p:spPr>
          <a:xfrm>
            <a:off x="0" y="987574"/>
            <a:ext cx="3121152" cy="615674"/>
          </a:xfrm>
          <a:prstGeom prst="rect">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76923C"/>
                </a:solidFill>
                <a:latin typeface="Microsoft JhengHei"/>
                <a:ea typeface="Microsoft JhengHei"/>
                <a:cs typeface="Microsoft JhengHei"/>
                <a:sym typeface="Microsoft JhengHei"/>
              </a:rPr>
              <a:t>（六）用Billboarding方法1畫樹木</a:t>
            </a:r>
            <a:endParaRPr sz="1800" b="1" i="0" u="none" strike="noStrike" cap="none">
              <a:solidFill>
                <a:srgbClr val="76923C"/>
              </a:solidFill>
              <a:latin typeface="Microsoft JhengHei"/>
              <a:ea typeface="Microsoft JhengHei"/>
              <a:cs typeface="Microsoft JhengHei"/>
              <a:sym typeface="Microsoft JhengHei"/>
            </a:endParaRPr>
          </a:p>
        </p:txBody>
      </p:sp>
      <p:sp>
        <p:nvSpPr>
          <p:cNvPr id="1775" name="Google Shape;1775;p125"/>
          <p:cNvSpPr txBox="1"/>
          <p:nvPr/>
        </p:nvSpPr>
        <p:spPr>
          <a:xfrm>
            <a:off x="0" y="1615439"/>
            <a:ext cx="3288792" cy="281197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與上述雲層作法類似</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我們先隨機產生許多樹木</a:t>
            </a:r>
            <a:endParaRPr sz="1800" b="0" i="0" u="none" strike="noStrike" cap="none">
              <a:solidFill>
                <a:schemeClr val="dk1"/>
              </a:solidFill>
              <a:latin typeface="Microsoft JhengHei"/>
              <a:ea typeface="Microsoft JhengHei"/>
              <a:cs typeface="Microsoft JhengHei"/>
              <a:sym typeface="Microsoft JhengHei"/>
            </a:endParaRPr>
          </a:p>
        </p:txBody>
      </p:sp>
      <p:pic>
        <p:nvPicPr>
          <p:cNvPr id="1776" name="Google Shape;1776;p125"/>
          <p:cNvPicPr preferRelativeResize="0"/>
          <p:nvPr/>
        </p:nvPicPr>
        <p:blipFill rotWithShape="1">
          <a:blip r:embed="rId3">
            <a:alphaModFix/>
          </a:blip>
          <a:srcRect/>
          <a:stretch/>
        </p:blipFill>
        <p:spPr>
          <a:xfrm>
            <a:off x="3420343" y="295817"/>
            <a:ext cx="5723657" cy="48476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126"/>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782" name="Google Shape;1782;p126"/>
          <p:cNvGrpSpPr/>
          <p:nvPr/>
        </p:nvGrpSpPr>
        <p:grpSpPr>
          <a:xfrm>
            <a:off x="0" y="0"/>
            <a:ext cx="791072" cy="791072"/>
            <a:chOff x="0" y="0"/>
            <a:chExt cx="791072" cy="791072"/>
          </a:xfrm>
        </p:grpSpPr>
        <p:sp>
          <p:nvSpPr>
            <p:cNvPr id="1783" name="Google Shape;1783;p12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84" name="Google Shape;1784;p12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85" name="Google Shape;1785;p12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86" name="Google Shape;1786;p12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787" name="Google Shape;1787;p126"/>
          <p:cNvGrpSpPr/>
          <p:nvPr/>
        </p:nvGrpSpPr>
        <p:grpSpPr>
          <a:xfrm>
            <a:off x="8460432" y="4299942"/>
            <a:ext cx="500406" cy="640288"/>
            <a:chOff x="8460432" y="4299942"/>
            <a:chExt cx="500406" cy="640288"/>
          </a:xfrm>
        </p:grpSpPr>
        <p:sp>
          <p:nvSpPr>
            <p:cNvPr id="1788" name="Google Shape;1788;p12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89" name="Google Shape;1789;p12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790" name="Google Shape;1790;p12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791" name="Google Shape;1791;p12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a:p>
        </p:txBody>
      </p:sp>
      <p:sp>
        <p:nvSpPr>
          <p:cNvPr id="1792" name="Google Shape;1792;p126"/>
          <p:cNvSpPr/>
          <p:nvPr/>
        </p:nvSpPr>
        <p:spPr>
          <a:xfrm>
            <a:off x="0" y="987574"/>
            <a:ext cx="3121152" cy="615674"/>
          </a:xfrm>
          <a:prstGeom prst="rect">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76923C"/>
                </a:solidFill>
                <a:latin typeface="Microsoft JhengHei"/>
                <a:ea typeface="Microsoft JhengHei"/>
                <a:cs typeface="Microsoft JhengHei"/>
                <a:sym typeface="Microsoft JhengHei"/>
              </a:rPr>
              <a:t>（六）用Billboarding方法1畫樹木</a:t>
            </a:r>
            <a:endParaRPr sz="1800" b="1" i="0" u="none" strike="noStrike" cap="none">
              <a:solidFill>
                <a:srgbClr val="76923C"/>
              </a:solidFill>
              <a:latin typeface="Microsoft JhengHei"/>
              <a:ea typeface="Microsoft JhengHei"/>
              <a:cs typeface="Microsoft JhengHei"/>
              <a:sym typeface="Microsoft JhengHei"/>
            </a:endParaRPr>
          </a:p>
        </p:txBody>
      </p:sp>
      <p:sp>
        <p:nvSpPr>
          <p:cNvPr id="1793" name="Google Shape;1793;p126"/>
          <p:cNvSpPr txBox="1"/>
          <p:nvPr/>
        </p:nvSpPr>
        <p:spPr>
          <a:xfrm>
            <a:off x="0" y="1612265"/>
            <a:ext cx="3696479" cy="3327966"/>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794" name="Google Shape;1794;p126"/>
          <p:cNvGrpSpPr/>
          <p:nvPr/>
        </p:nvGrpSpPr>
        <p:grpSpPr>
          <a:xfrm>
            <a:off x="0" y="-1799630"/>
            <a:ext cx="9099584" cy="6099572"/>
            <a:chOff x="-457910" y="-2138446"/>
            <a:chExt cx="12649910" cy="8479402"/>
          </a:xfrm>
        </p:grpSpPr>
        <p:pic>
          <p:nvPicPr>
            <p:cNvPr id="1795" name="Google Shape;1795;p126"/>
            <p:cNvPicPr preferRelativeResize="0"/>
            <p:nvPr/>
          </p:nvPicPr>
          <p:blipFill rotWithShape="1">
            <a:blip r:embed="rId4">
              <a:alphaModFix/>
            </a:blip>
            <a:srcRect b="35799"/>
            <a:stretch/>
          </p:blipFill>
          <p:spPr>
            <a:xfrm>
              <a:off x="4457700" y="1825625"/>
              <a:ext cx="7734300" cy="2164768"/>
            </a:xfrm>
            <a:prstGeom prst="rect">
              <a:avLst/>
            </a:prstGeom>
            <a:noFill/>
            <a:ln>
              <a:noFill/>
            </a:ln>
          </p:spPr>
        </p:pic>
        <p:sp>
          <p:nvSpPr>
            <p:cNvPr id="1798" name="Google Shape;1798;p126"/>
            <p:cNvSpPr/>
            <p:nvPr/>
          </p:nvSpPr>
          <p:spPr>
            <a:xfrm rot="5814527">
              <a:off x="-143339" y="-2453017"/>
              <a:ext cx="8479402" cy="9108543"/>
            </a:xfrm>
            <a:prstGeom prst="arc">
              <a:avLst>
                <a:gd name="adj1" fmla="val 16200000"/>
                <a:gd name="adj2" fmla="val 0"/>
              </a:avLst>
            </a:prstGeom>
            <a:noFill/>
            <a:ln w="76200" cap="flat" cmpd="sng">
              <a:solidFill>
                <a:srgbClr val="FF0000"/>
              </a:solidFill>
              <a:prstDash val="solid"/>
              <a:round/>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127"/>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804" name="Google Shape;1804;p127"/>
          <p:cNvGrpSpPr/>
          <p:nvPr/>
        </p:nvGrpSpPr>
        <p:grpSpPr>
          <a:xfrm>
            <a:off x="0" y="0"/>
            <a:ext cx="791072" cy="791072"/>
            <a:chOff x="0" y="0"/>
            <a:chExt cx="791072" cy="791072"/>
          </a:xfrm>
        </p:grpSpPr>
        <p:sp>
          <p:nvSpPr>
            <p:cNvPr id="1805" name="Google Shape;1805;p12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806" name="Google Shape;1806;p12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807" name="Google Shape;1807;p12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808" name="Google Shape;1808;p12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809" name="Google Shape;1809;p127"/>
          <p:cNvGrpSpPr/>
          <p:nvPr/>
        </p:nvGrpSpPr>
        <p:grpSpPr>
          <a:xfrm>
            <a:off x="8460432" y="4299942"/>
            <a:ext cx="500406" cy="640288"/>
            <a:chOff x="8460432" y="4299942"/>
            <a:chExt cx="500406" cy="640288"/>
          </a:xfrm>
        </p:grpSpPr>
        <p:sp>
          <p:nvSpPr>
            <p:cNvPr id="1810" name="Google Shape;1810;p12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11" name="Google Shape;1811;p12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12" name="Google Shape;1812;p12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813" name="Google Shape;1813;p12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a:p>
        </p:txBody>
      </p:sp>
      <p:sp>
        <p:nvSpPr>
          <p:cNvPr id="1814" name="Google Shape;1814;p127"/>
          <p:cNvSpPr/>
          <p:nvPr/>
        </p:nvSpPr>
        <p:spPr>
          <a:xfrm>
            <a:off x="0" y="987574"/>
            <a:ext cx="3121152" cy="615674"/>
          </a:xfrm>
          <a:prstGeom prst="rect">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76923C"/>
                </a:solidFill>
                <a:latin typeface="Microsoft JhengHei"/>
                <a:ea typeface="Microsoft JhengHei"/>
                <a:cs typeface="Microsoft JhengHei"/>
                <a:sym typeface="Microsoft JhengHei"/>
              </a:rPr>
              <a:t>（六）用Billboarding方法1畫樹木</a:t>
            </a:r>
            <a:endParaRPr sz="1800" b="1" i="0" u="none" strike="noStrike" cap="none">
              <a:solidFill>
                <a:srgbClr val="76923C"/>
              </a:solidFill>
              <a:latin typeface="Microsoft JhengHei"/>
              <a:ea typeface="Microsoft JhengHei"/>
              <a:cs typeface="Microsoft JhengHei"/>
              <a:sym typeface="Microsoft JhengHei"/>
            </a:endParaRPr>
          </a:p>
        </p:txBody>
      </p:sp>
      <p:sp>
        <p:nvSpPr>
          <p:cNvPr id="1815" name="Google Shape;1815;p127"/>
          <p:cNvSpPr txBox="1"/>
          <p:nvPr/>
        </p:nvSpPr>
        <p:spPr>
          <a:xfrm>
            <a:off x="0" y="1606169"/>
            <a:ext cx="3855098" cy="893191"/>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最後在DrawScene中畫出所有樹和雲。</a:t>
            </a:r>
            <a:endParaRPr sz="1800" b="0" i="0" u="none" strike="noStrike" cap="none">
              <a:solidFill>
                <a:schemeClr val="dk1"/>
              </a:solidFill>
              <a:latin typeface="Microsoft JhengHei"/>
              <a:ea typeface="Microsoft JhengHei"/>
              <a:cs typeface="Microsoft JhengHei"/>
              <a:sym typeface="Microsoft JhengHei"/>
            </a:endParaRPr>
          </a:p>
        </p:txBody>
      </p:sp>
      <p:pic>
        <p:nvPicPr>
          <p:cNvPr id="1816" name="Google Shape;1816;p127"/>
          <p:cNvPicPr preferRelativeResize="0"/>
          <p:nvPr/>
        </p:nvPicPr>
        <p:blipFill rotWithShape="1">
          <a:blip r:embed="rId3">
            <a:alphaModFix/>
          </a:blip>
          <a:srcRect/>
          <a:stretch/>
        </p:blipFill>
        <p:spPr>
          <a:xfrm>
            <a:off x="3761232" y="1153672"/>
            <a:ext cx="5382767" cy="398982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28"/>
          <p:cNvSpPr txBox="1">
            <a:spLocks noGrp="1"/>
          </p:cNvSpPr>
          <p:nvPr>
            <p:ph type="title"/>
          </p:nvPr>
        </p:nvSpPr>
        <p:spPr>
          <a:xfrm>
            <a:off x="889247" y="195486"/>
            <a:ext cx="7713375"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四、實做Billboarding</a:t>
            </a:r>
            <a:endParaRPr sz="4000" b="1">
              <a:solidFill>
                <a:srgbClr val="002060"/>
              </a:solidFill>
            </a:endParaRPr>
          </a:p>
        </p:txBody>
      </p:sp>
      <p:grpSp>
        <p:nvGrpSpPr>
          <p:cNvPr id="1822" name="Google Shape;1822;p128"/>
          <p:cNvGrpSpPr/>
          <p:nvPr/>
        </p:nvGrpSpPr>
        <p:grpSpPr>
          <a:xfrm>
            <a:off x="0" y="0"/>
            <a:ext cx="791072" cy="791072"/>
            <a:chOff x="0" y="0"/>
            <a:chExt cx="791072" cy="791072"/>
          </a:xfrm>
        </p:grpSpPr>
        <p:sp>
          <p:nvSpPr>
            <p:cNvPr id="1823" name="Google Shape;1823;p12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824" name="Google Shape;1824;p12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825" name="Google Shape;1825;p12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826" name="Google Shape;1826;p12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827" name="Google Shape;1827;p128"/>
          <p:cNvGrpSpPr/>
          <p:nvPr/>
        </p:nvGrpSpPr>
        <p:grpSpPr>
          <a:xfrm>
            <a:off x="8460432" y="4299942"/>
            <a:ext cx="500406" cy="640288"/>
            <a:chOff x="8460432" y="4299942"/>
            <a:chExt cx="500406" cy="640288"/>
          </a:xfrm>
        </p:grpSpPr>
        <p:sp>
          <p:nvSpPr>
            <p:cNvPr id="1828" name="Google Shape;1828;p12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29" name="Google Shape;1829;p12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30" name="Google Shape;1830;p12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831" name="Google Shape;1831;p12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sp>
        <p:nvSpPr>
          <p:cNvPr id="1832" name="Google Shape;1832;p128"/>
          <p:cNvSpPr/>
          <p:nvPr/>
        </p:nvSpPr>
        <p:spPr>
          <a:xfrm>
            <a:off x="0" y="987574"/>
            <a:ext cx="3121152" cy="615674"/>
          </a:xfrm>
          <a:prstGeom prst="rect">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76923C"/>
                </a:solidFill>
                <a:latin typeface="Microsoft JhengHei"/>
                <a:ea typeface="Microsoft JhengHei"/>
                <a:cs typeface="Microsoft JhengHei"/>
                <a:sym typeface="Microsoft JhengHei"/>
              </a:rPr>
              <a:t>（六）用Billboarding方法1畫樹木</a:t>
            </a:r>
            <a:endParaRPr sz="1800" b="1" i="0" u="none" strike="noStrike" cap="none">
              <a:solidFill>
                <a:srgbClr val="76923C"/>
              </a:solidFill>
              <a:latin typeface="Microsoft JhengHei"/>
              <a:ea typeface="Microsoft JhengHei"/>
              <a:cs typeface="Microsoft JhengHei"/>
              <a:sym typeface="Microsoft JhengHei"/>
            </a:endParaRPr>
          </a:p>
        </p:txBody>
      </p:sp>
      <p:sp>
        <p:nvSpPr>
          <p:cNvPr id="1833" name="Google Shape;1833;p128"/>
          <p:cNvSpPr txBox="1"/>
          <p:nvPr/>
        </p:nvSpPr>
        <p:spPr>
          <a:xfrm>
            <a:off x="1731264" y="1603247"/>
            <a:ext cx="2005584" cy="1909763"/>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Demo</a:t>
            </a:r>
            <a:endParaRPr sz="1800" b="0" i="0" u="none" strike="noStrike" cap="none">
              <a:solidFill>
                <a:schemeClr val="dk1"/>
              </a:solidFill>
              <a:latin typeface="Microsoft JhengHei"/>
              <a:ea typeface="Microsoft JhengHei"/>
              <a:cs typeface="Microsoft JhengHei"/>
              <a:sym typeface="Microsoft JhengHei"/>
            </a:endParaRPr>
          </a:p>
        </p:txBody>
      </p:sp>
      <p:pic>
        <p:nvPicPr>
          <p:cNvPr id="1834" name="Google Shape;1834;p128"/>
          <p:cNvPicPr preferRelativeResize="0"/>
          <p:nvPr/>
        </p:nvPicPr>
        <p:blipFill rotWithShape="1">
          <a:blip r:embed="rId3">
            <a:alphaModFix/>
          </a:blip>
          <a:srcRect/>
          <a:stretch/>
        </p:blipFill>
        <p:spPr>
          <a:xfrm>
            <a:off x="3602736" y="1652101"/>
            <a:ext cx="2985677" cy="30379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pic>
        <p:nvPicPr>
          <p:cNvPr id="1839" name="Google Shape;1839;p35" descr="D:\Downloads\WEBGL封面jpg_工作區域 1.jpg"/>
          <p:cNvPicPr preferRelativeResize="0"/>
          <p:nvPr/>
        </p:nvPicPr>
        <p:blipFill rotWithShape="1">
          <a:blip r:embed="rId3">
            <a:alphaModFix/>
          </a:blip>
          <a:srcRect/>
          <a:stretch/>
        </p:blipFill>
        <p:spPr>
          <a:xfrm>
            <a:off x="6674" y="-1588"/>
            <a:ext cx="9144000" cy="5145088"/>
          </a:xfrm>
          <a:prstGeom prst="rect">
            <a:avLst/>
          </a:prstGeom>
          <a:noFill/>
          <a:ln>
            <a:noFill/>
          </a:ln>
        </p:spPr>
      </p:pic>
      <p:sp>
        <p:nvSpPr>
          <p:cNvPr id="1840" name="Google Shape;1840;p3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2060"/>
              </a:buClr>
              <a:buSzPts val="4400"/>
              <a:buFont typeface="Microsoft JhengHei"/>
              <a:buNone/>
            </a:pPr>
            <a:r>
              <a:rPr lang="en-US">
                <a:solidFill>
                  <a:srgbClr val="002060"/>
                </a:solidFill>
              </a:rPr>
              <a:t>Lesson 7結束</a:t>
            </a:r>
            <a:endParaRPr>
              <a:solidFill>
                <a:srgbClr val="002060"/>
              </a:solidFill>
            </a:endParaRPr>
          </a:p>
        </p:txBody>
      </p:sp>
      <p:sp>
        <p:nvSpPr>
          <p:cNvPr id="1841" name="Google Shape;1841;p35"/>
          <p:cNvSpPr/>
          <p:nvPr/>
        </p:nvSpPr>
        <p:spPr>
          <a:xfrm>
            <a:off x="3613709" y="4587974"/>
            <a:ext cx="28122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E36C09"/>
                </a:solidFill>
                <a:latin typeface="Microsoft JhengHei"/>
                <a:ea typeface="Microsoft JhengHei"/>
                <a:cs typeface="Microsoft JhengHei"/>
                <a:sym typeface="Microsoft JhengHei"/>
              </a:rPr>
              <a:t>下次課堂見囉！</a:t>
            </a:r>
            <a:endParaRPr sz="1800" b="0" i="0" u="none" strike="noStrike" cap="none">
              <a:solidFill>
                <a:srgbClr val="E36C09"/>
              </a:solidFill>
              <a:latin typeface="Microsoft JhengHei"/>
              <a:ea typeface="Microsoft JhengHei"/>
              <a:cs typeface="Microsoft JhengHei"/>
              <a:sym typeface="Microsoft JhengHei"/>
            </a:endParaRPr>
          </a:p>
        </p:txBody>
      </p:sp>
      <p:sp>
        <p:nvSpPr>
          <p:cNvPr id="1842" name="Google Shape;1842;p3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
        <p:nvSpPr>
          <p:cNvPr id="1843" name="Google Shape;1843;p35"/>
          <p:cNvSpPr txBox="1"/>
          <p:nvPr/>
        </p:nvSpPr>
        <p:spPr>
          <a:xfrm>
            <a:off x="1840382" y="1437919"/>
            <a:ext cx="5761329" cy="239036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smtClean="0">
                <a:solidFill>
                  <a:schemeClr val="dk1"/>
                </a:solidFill>
                <a:latin typeface="Microsoft JhengHei"/>
                <a:ea typeface="Microsoft JhengHei"/>
                <a:cs typeface="Microsoft JhengHei"/>
                <a:sym typeface="Microsoft JhengHei"/>
              </a:rPr>
              <a:t>附加完整程式碼於同資料夾裡</a:t>
            </a:r>
            <a:endParaRPr lang="en-US" sz="1800" b="0" i="0" u="none" strike="noStrike" cap="none" dirty="0" smtClean="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endParaRPr lang="en-US" sz="1800"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dirty="0" smtClean="0">
                <a:solidFill>
                  <a:schemeClr val="dk1"/>
                </a:solidFill>
                <a:latin typeface="Microsoft JhengHei"/>
                <a:ea typeface="Microsoft JhengHei"/>
                <a:cs typeface="Microsoft JhengHei"/>
                <a:sym typeface="Microsoft JhengHei"/>
              </a:rPr>
              <a:t>作業</a:t>
            </a:r>
            <a:r>
              <a:rPr lang="en-US" sz="1800" dirty="0">
                <a:solidFill>
                  <a:schemeClr val="dk1"/>
                </a:solidFill>
                <a:latin typeface="Microsoft JhengHei"/>
                <a:ea typeface="Microsoft JhengHei"/>
                <a:cs typeface="Microsoft JhengHei"/>
                <a:sym typeface="Microsoft JhengHei"/>
              </a:rPr>
              <a:t>1.基於上次作業把銀河貼成背景</a:t>
            </a:r>
            <a:endParaRPr sz="1800" dirty="0">
              <a:solidFill>
                <a:schemeClr val="dk1"/>
              </a:solidFill>
              <a:latin typeface="Microsoft JhengHei"/>
              <a:ea typeface="Microsoft JhengHei"/>
              <a:cs typeface="Microsoft JhengHei"/>
              <a:sym typeface="Microsoft JhengHei"/>
            </a:endParaRPr>
          </a:p>
          <a:p>
            <a:pPr marL="914400" marR="0" lvl="1" indent="-330200" algn="l" rtl="0">
              <a:lnSpc>
                <a:spcPct val="100000"/>
              </a:lnSpc>
              <a:spcBef>
                <a:spcPts val="360"/>
              </a:spcBef>
              <a:spcAft>
                <a:spcPts val="0"/>
              </a:spcAft>
              <a:buClr>
                <a:schemeClr val="dk1"/>
              </a:buClr>
              <a:buSzPts val="1600"/>
              <a:buFont typeface="Microsoft JhengHei"/>
              <a:buChar char="–"/>
            </a:pPr>
            <a:r>
              <a:rPr lang="en-US" sz="1800" dirty="0">
                <a:solidFill>
                  <a:schemeClr val="dk1"/>
                </a:solidFill>
                <a:latin typeface="Microsoft JhengHei"/>
                <a:ea typeface="Microsoft JhengHei"/>
                <a:cs typeface="Microsoft JhengHei"/>
                <a:sym typeface="Microsoft JhengHei"/>
              </a:rPr>
              <a:t>2.把幽浮用billboard</a:t>
            </a:r>
            <a:r>
              <a:rPr lang="en-US" sz="1800" dirty="0" smtClean="0">
                <a:solidFill>
                  <a:schemeClr val="dk1"/>
                </a:solidFill>
                <a:latin typeface="Microsoft JhengHei"/>
                <a:ea typeface="Microsoft JhengHei"/>
                <a:cs typeface="Microsoft JhengHei"/>
                <a:sym typeface="Microsoft JhengHei"/>
              </a:rPr>
              <a:t>貼在場景中</a:t>
            </a:r>
            <a:endParaRPr lang="en-US" sz="1800" dirty="0">
              <a:solidFill>
                <a:schemeClr val="dk1"/>
              </a:solidFill>
              <a:latin typeface="Microsoft JhengHei"/>
              <a:ea typeface="Microsoft JhengHei"/>
              <a:cs typeface="Microsoft JhengHei"/>
              <a:sym typeface="Microsoft JhengHei"/>
            </a:endParaRPr>
          </a:p>
          <a:p>
            <a:pPr marL="914400" marR="0" lvl="1" indent="-330200" algn="l" rtl="0">
              <a:lnSpc>
                <a:spcPct val="100000"/>
              </a:lnSpc>
              <a:spcBef>
                <a:spcPts val="360"/>
              </a:spcBef>
              <a:spcAft>
                <a:spcPts val="0"/>
              </a:spcAft>
              <a:buClr>
                <a:schemeClr val="dk1"/>
              </a:buClr>
              <a:buSzPts val="1600"/>
              <a:buFont typeface="Microsoft JhengHei"/>
              <a:buChar char="–"/>
            </a:pPr>
            <a:r>
              <a:rPr lang="en-US" sz="1800" dirty="0" smtClean="0">
                <a:solidFill>
                  <a:schemeClr val="dk1"/>
                </a:solidFill>
                <a:latin typeface="Microsoft JhengHei"/>
                <a:ea typeface="Microsoft JhengHei"/>
                <a:cs typeface="Microsoft JhengHei"/>
                <a:sym typeface="Microsoft JhengHei"/>
              </a:rPr>
              <a:t>3</a:t>
            </a:r>
            <a:r>
              <a:rPr lang="en-US" sz="1800" dirty="0">
                <a:solidFill>
                  <a:schemeClr val="dk1"/>
                </a:solidFill>
                <a:latin typeface="Microsoft JhengHei"/>
                <a:ea typeface="Microsoft JhengHei"/>
                <a:cs typeface="Microsoft JhengHei"/>
                <a:sym typeface="Microsoft JhengHei"/>
              </a:rPr>
              <a:t>.</a:t>
            </a:r>
            <a:r>
              <a:rPr lang="en-US" sz="1800" dirty="0" smtClean="0">
                <a:solidFill>
                  <a:schemeClr val="dk1"/>
                </a:solidFill>
                <a:latin typeface="Microsoft JhengHei"/>
                <a:ea typeface="Microsoft JhengHei"/>
                <a:cs typeface="Microsoft JhengHei"/>
                <a:sym typeface="Microsoft JhengHei"/>
              </a:rPr>
              <a:t>畫出地球表面的雲層</a:t>
            </a:r>
          </a:p>
          <a:p>
            <a:pPr marL="914400" lvl="1" indent="-330200">
              <a:spcBef>
                <a:spcPts val="360"/>
              </a:spcBef>
              <a:buClr>
                <a:schemeClr val="dk1"/>
              </a:buClr>
              <a:buSzPts val="1600"/>
              <a:buFont typeface="Microsoft JhengHei"/>
              <a:buChar char="–"/>
            </a:pPr>
            <a:r>
              <a:rPr lang="zh-TW" altLang="en-US" sz="1800" dirty="0">
                <a:solidFill>
                  <a:schemeClr val="dk1"/>
                </a:solidFill>
                <a:latin typeface="Microsoft JhengHei"/>
                <a:ea typeface="Microsoft JhengHei"/>
                <a:cs typeface="Microsoft JhengHei"/>
                <a:sym typeface="Microsoft JhengHei"/>
              </a:rPr>
              <a:t>請</a:t>
            </a:r>
            <a:r>
              <a:rPr lang="zh-TW" altLang="en-US" sz="1800" dirty="0" smtClean="0">
                <a:solidFill>
                  <a:schemeClr val="dk1"/>
                </a:solidFill>
                <a:latin typeface="Microsoft JhengHei"/>
                <a:ea typeface="Microsoft JhengHei"/>
                <a:cs typeface="Microsoft JhengHei"/>
                <a:sym typeface="Microsoft JhengHei"/>
              </a:rPr>
              <a:t>用</a:t>
            </a:r>
            <a:r>
              <a:rPr lang="en-US" altLang="zh-TW" sz="1800" dirty="0" err="1">
                <a:solidFill>
                  <a:schemeClr val="dk1"/>
                </a:solidFill>
                <a:latin typeface="Microsoft JhengHei"/>
                <a:ea typeface="Microsoft JhengHei"/>
                <a:cs typeface="Microsoft JhengHei"/>
                <a:sym typeface="Microsoft JhengHei"/>
              </a:rPr>
              <a:t>pushmatrix</a:t>
            </a:r>
            <a:r>
              <a:rPr lang="zh-TW" altLang="en-US" sz="1800" dirty="0">
                <a:solidFill>
                  <a:schemeClr val="dk1"/>
                </a:solidFill>
                <a:latin typeface="Microsoft JhengHei"/>
                <a:ea typeface="Microsoft JhengHei"/>
                <a:cs typeface="Microsoft JhengHei"/>
                <a:sym typeface="Microsoft JhengHei"/>
              </a:rPr>
              <a:t>與</a:t>
            </a:r>
            <a:r>
              <a:rPr lang="en-US" altLang="zh-TW" sz="1800" dirty="0" err="1">
                <a:solidFill>
                  <a:schemeClr val="dk1"/>
                </a:solidFill>
                <a:latin typeface="Microsoft JhengHei"/>
                <a:ea typeface="Microsoft JhengHei"/>
                <a:cs typeface="Microsoft JhengHei"/>
                <a:sym typeface="Microsoft JhengHei"/>
              </a:rPr>
              <a:t>popmatrix</a:t>
            </a:r>
            <a:r>
              <a:rPr lang="zh-TW" altLang="en-US" sz="1800" dirty="0">
                <a:solidFill>
                  <a:schemeClr val="dk1"/>
                </a:solidFill>
                <a:latin typeface="Microsoft JhengHei"/>
                <a:ea typeface="Microsoft JhengHei"/>
                <a:cs typeface="Microsoft JhengHei"/>
                <a:sym typeface="Microsoft JhengHei"/>
              </a:rPr>
              <a:t>實作階級架構</a:t>
            </a:r>
            <a:endParaRPr sz="18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endParaRPr sz="16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chemeClr val="dk1"/>
              </a:buClr>
              <a:buSzPts val="1800"/>
              <a:buFont typeface="Arial"/>
              <a:buNone/>
            </a:pPr>
            <a:endParaRPr sz="18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8"/>
          <p:cNvSpPr txBox="1">
            <a:spLocks noGrp="1"/>
          </p:cNvSpPr>
          <p:nvPr>
            <p:ph type="title"/>
          </p:nvPr>
        </p:nvSpPr>
        <p:spPr>
          <a:xfrm>
            <a:off x="889248" y="195486"/>
            <a:ext cx="5761488"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二、相關function</a:t>
            </a:r>
            <a:endParaRPr/>
          </a:p>
        </p:txBody>
      </p:sp>
      <p:grpSp>
        <p:nvGrpSpPr>
          <p:cNvPr id="258" name="Google Shape;258;p8"/>
          <p:cNvGrpSpPr/>
          <p:nvPr/>
        </p:nvGrpSpPr>
        <p:grpSpPr>
          <a:xfrm>
            <a:off x="0" y="0"/>
            <a:ext cx="791072" cy="791072"/>
            <a:chOff x="0" y="0"/>
            <a:chExt cx="791072" cy="791072"/>
          </a:xfrm>
        </p:grpSpPr>
        <p:sp>
          <p:nvSpPr>
            <p:cNvPr id="259" name="Google Shape;259;p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60" name="Google Shape;260;p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61" name="Google Shape;261;p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262" name="Google Shape;262;p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263" name="Google Shape;263;p8"/>
          <p:cNvGrpSpPr/>
          <p:nvPr/>
        </p:nvGrpSpPr>
        <p:grpSpPr>
          <a:xfrm>
            <a:off x="8460432" y="4299942"/>
            <a:ext cx="500406" cy="640288"/>
            <a:chOff x="8460432" y="4299942"/>
            <a:chExt cx="500406" cy="640288"/>
          </a:xfrm>
        </p:grpSpPr>
        <p:sp>
          <p:nvSpPr>
            <p:cNvPr id="264" name="Google Shape;264;p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65" name="Google Shape;265;p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66" name="Google Shape;266;p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67" name="Google Shape;267;p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68" name="Google Shape;268;p8"/>
          <p:cNvSpPr/>
          <p:nvPr/>
        </p:nvSpPr>
        <p:spPr>
          <a:xfrm>
            <a:off x="889247" y="875496"/>
            <a:ext cx="347061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Microsoft JhengHei"/>
                <a:ea typeface="Microsoft JhengHei"/>
                <a:cs typeface="Microsoft JhengHei"/>
                <a:sym typeface="Microsoft JhengHei"/>
              </a:rPr>
              <a:t>(二)把 Texture貼在無窮遠處</a:t>
            </a:r>
            <a:endParaRPr sz="1400" b="0" i="0" u="none" strike="noStrike" cap="none">
              <a:solidFill>
                <a:srgbClr val="000000"/>
              </a:solidFill>
              <a:latin typeface="Arial"/>
              <a:ea typeface="Arial"/>
              <a:cs typeface="Arial"/>
              <a:sym typeface="Arial"/>
            </a:endParaRPr>
          </a:p>
        </p:txBody>
      </p:sp>
      <p:sp>
        <p:nvSpPr>
          <p:cNvPr id="269" name="Google Shape;269;p8"/>
          <p:cNvSpPr txBox="1"/>
          <p:nvPr/>
        </p:nvSpPr>
        <p:spPr>
          <a:xfrm>
            <a:off x="4301338" y="894364"/>
            <a:ext cx="1616659" cy="369291"/>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2. 片段著色器</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4" name="群組 3"/>
          <p:cNvGrpSpPr/>
          <p:nvPr/>
        </p:nvGrpSpPr>
        <p:grpSpPr>
          <a:xfrm>
            <a:off x="395536" y="1534975"/>
            <a:ext cx="8394896" cy="2329889"/>
            <a:chOff x="395536" y="1534975"/>
            <a:chExt cx="8394896" cy="2329889"/>
          </a:xfrm>
        </p:grpSpPr>
        <p:sp>
          <p:nvSpPr>
            <p:cNvPr id="270" name="Google Shape;270;p8"/>
            <p:cNvSpPr txBox="1"/>
            <p:nvPr/>
          </p:nvSpPr>
          <p:spPr>
            <a:xfrm>
              <a:off x="395536" y="1534975"/>
              <a:ext cx="8394896" cy="2329889"/>
            </a:xfrm>
            <a:prstGeom prst="rect">
              <a:avLst/>
            </a:pr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60000"/>
                </a:lnSpc>
                <a:spcBef>
                  <a:spcPts val="360"/>
                </a:spcBef>
                <a:spcAft>
                  <a:spcPts val="0"/>
                </a:spcAft>
                <a:buClr>
                  <a:schemeClr val="dk1"/>
                </a:buClr>
                <a:buSzPts val="1800"/>
                <a:buFont typeface="Arial"/>
                <a:buNone/>
              </a:pPr>
              <a:r>
                <a:rPr lang="en-US" sz="1600" b="0" i="0" u="none" strike="noStrike" cap="none" dirty="0">
                  <a:solidFill>
                    <a:srgbClr val="408080"/>
                  </a:solidFill>
                  <a:latin typeface="Microsoft JhengHei"/>
                  <a:ea typeface="Microsoft JhengHei"/>
                  <a:cs typeface="Microsoft JhengHei"/>
                  <a:sym typeface="Microsoft JhengHei"/>
                </a:rPr>
                <a:t>void</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a:solidFill>
                    <a:srgbClr val="242424"/>
                  </a:solidFill>
                  <a:latin typeface="Microsoft JhengHei"/>
                  <a:ea typeface="Microsoft JhengHei"/>
                  <a:cs typeface="Microsoft JhengHei"/>
                  <a:sym typeface="Microsoft JhengHei"/>
                </a:rPr>
                <a:t>main(</a:t>
              </a:r>
              <a:r>
                <a:rPr lang="en-US" sz="1600" b="0" i="0" u="none" strike="noStrike" cap="none" dirty="0">
                  <a:solidFill>
                    <a:srgbClr val="408080"/>
                  </a:solidFill>
                  <a:latin typeface="Microsoft JhengHei"/>
                  <a:ea typeface="Microsoft JhengHei"/>
                  <a:cs typeface="Microsoft JhengHei"/>
                  <a:sym typeface="Microsoft JhengHei"/>
                </a:rPr>
                <a:t>void</a:t>
              </a:r>
              <a:r>
                <a:rPr lang="en-US" sz="1600" b="0" i="0" u="none" strike="noStrike" cap="none" dirty="0">
                  <a:solidFill>
                    <a:srgbClr val="242424"/>
                  </a:solidFill>
                  <a:latin typeface="Microsoft JhengHei"/>
                  <a:ea typeface="Microsoft JhengHei"/>
                  <a:cs typeface="Microsoft JhengHei"/>
                  <a:sym typeface="Microsoft JhengHei"/>
                </a:rPr>
                <a:t>)</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a:solidFill>
                    <a:srgbClr val="242424"/>
                  </a:solidFill>
                  <a:latin typeface="Microsoft JhengHei"/>
                  <a:ea typeface="Microsoft JhengHei"/>
                  <a:cs typeface="Microsoft JhengHei"/>
                  <a:sym typeface="Microsoft JhengHei"/>
                </a:rPr>
                <a:t>{</a:t>
              </a:r>
              <a:endParaRPr sz="16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60000"/>
                </a:lnSpc>
                <a:spcBef>
                  <a:spcPts val="360"/>
                </a:spcBef>
                <a:spcAft>
                  <a:spcPts val="0"/>
                </a:spcAft>
                <a:buClr>
                  <a:schemeClr val="dk1"/>
                </a:buClr>
                <a:buSzPts val="1800"/>
                <a:buFont typeface="Arial"/>
                <a:buNone/>
              </a:pP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a:solidFill>
                    <a:srgbClr val="0080FF"/>
                  </a:solidFill>
                  <a:latin typeface="Microsoft JhengHei"/>
                  <a:ea typeface="Microsoft JhengHei"/>
                  <a:cs typeface="Microsoft JhengHei"/>
                  <a:sym typeface="Microsoft JhengHei"/>
                </a:rPr>
                <a:t>if</a:t>
              </a:r>
              <a:r>
                <a:rPr lang="en-US" sz="1600" b="0" i="0" u="none" strike="noStrike" cap="none" dirty="0">
                  <a:solidFill>
                    <a:srgbClr val="242424"/>
                  </a:solidFill>
                  <a:latin typeface="Microsoft JhengHei"/>
                  <a:ea typeface="Microsoft JhengHei"/>
                  <a:cs typeface="Microsoft JhengHei"/>
                  <a:sym typeface="Microsoft JhengHei"/>
                </a:rPr>
                <a:t>(</a:t>
              </a:r>
              <a:r>
                <a:rPr lang="en-US" sz="1600" dirty="0" err="1">
                  <a:solidFill>
                    <a:schemeClr val="dk1"/>
                  </a:solidFill>
                  <a:latin typeface="Microsoft JhengHei"/>
                  <a:ea typeface="Microsoft JhengHei"/>
                  <a:cs typeface="Microsoft JhengHei"/>
                  <a:sym typeface="Microsoft JhengHei"/>
                </a:rPr>
                <a:t>usingPanorama</a:t>
              </a:r>
              <a:r>
                <a:rPr lang="en-US" sz="1600" b="0" i="0" u="none" strike="noStrike" cap="none" dirty="0">
                  <a:solidFill>
                    <a:srgbClr val="242424"/>
                  </a:solidFill>
                  <a:latin typeface="Microsoft JhengHei"/>
                  <a:ea typeface="Microsoft JhengHei"/>
                  <a:cs typeface="Microsoft JhengHei"/>
                  <a:sym typeface="Microsoft JhengHei"/>
                </a:rPr>
                <a:t>){</a:t>
              </a:r>
              <a:endParaRPr sz="1600" b="0" i="0" u="none" strike="noStrike" cap="none" dirty="0">
                <a:solidFill>
                  <a:srgbClr val="242424"/>
                </a:solidFill>
                <a:latin typeface="Microsoft JhengHei"/>
                <a:ea typeface="Microsoft JhengHei"/>
                <a:cs typeface="Microsoft JhengHei"/>
                <a:sym typeface="Microsoft JhengHei"/>
              </a:endParaRPr>
            </a:p>
            <a:p>
              <a:pPr marL="0" marR="0" lvl="0" indent="0" algn="l" rtl="0">
                <a:lnSpc>
                  <a:spcPct val="60000"/>
                </a:lnSpc>
                <a:spcBef>
                  <a:spcPts val="360"/>
                </a:spcBef>
                <a:spcAft>
                  <a:spcPts val="0"/>
                </a:spcAft>
                <a:buClr>
                  <a:schemeClr val="dk1"/>
                </a:buClr>
                <a:buSzPts val="1800"/>
                <a:buFont typeface="Arial"/>
                <a:buNone/>
              </a:pPr>
              <a:r>
                <a:rPr lang="en-US" sz="1600" dirty="0">
                  <a:solidFill>
                    <a:srgbClr val="242424"/>
                  </a:solidFill>
                  <a:latin typeface="Microsoft JhengHei"/>
                  <a:ea typeface="Microsoft JhengHei"/>
                  <a:cs typeface="Microsoft JhengHei"/>
                  <a:sym typeface="Microsoft JhengHei"/>
                </a:rPr>
                <a:t>		</a:t>
              </a:r>
              <a:r>
                <a:rPr lang="en-US" sz="1600" b="1" dirty="0">
                  <a:solidFill>
                    <a:srgbClr val="00B050"/>
                  </a:solidFill>
                  <a:latin typeface="Microsoft JhengHei"/>
                  <a:ea typeface="Microsoft JhengHei"/>
                  <a:cs typeface="Microsoft JhengHei"/>
                  <a:sym typeface="Microsoft JhengHei"/>
                </a:rPr>
                <a:t>//</a:t>
              </a:r>
              <a:r>
                <a:rPr lang="en-US" sz="1600" b="1" dirty="0" err="1">
                  <a:solidFill>
                    <a:srgbClr val="00B050"/>
                  </a:solidFill>
                  <a:latin typeface="Microsoft JhengHei"/>
                  <a:ea typeface="Microsoft JhengHei"/>
                  <a:cs typeface="Microsoft JhengHei"/>
                  <a:sym typeface="Microsoft JhengHei"/>
                </a:rPr>
                <a:t>使用環景貼圖</a:t>
              </a:r>
              <a:endParaRPr sz="1600" dirty="0">
                <a:solidFill>
                  <a:srgbClr val="00B050"/>
                </a:solidFill>
                <a:latin typeface="Microsoft JhengHei"/>
                <a:ea typeface="Microsoft JhengHei"/>
                <a:cs typeface="Microsoft JhengHei"/>
                <a:sym typeface="Microsoft JhengHei"/>
              </a:endParaRPr>
            </a:p>
            <a:p>
              <a:pPr marL="0" marR="0" lvl="0" indent="0" algn="l" rtl="0">
                <a:lnSpc>
                  <a:spcPct val="60000"/>
                </a:lnSpc>
                <a:spcBef>
                  <a:spcPts val="360"/>
                </a:spcBef>
                <a:spcAft>
                  <a:spcPts val="0"/>
                </a:spcAft>
                <a:buClr>
                  <a:schemeClr val="dk1"/>
                </a:buClr>
                <a:buSzPts val="1800"/>
                <a:buFont typeface="Arial"/>
                <a:buNone/>
              </a:pP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err="1">
                  <a:solidFill>
                    <a:srgbClr val="242424"/>
                  </a:solidFill>
                  <a:latin typeface="Microsoft JhengHei"/>
                  <a:ea typeface="Microsoft JhengHei"/>
                  <a:cs typeface="Microsoft JhengHei"/>
                  <a:sym typeface="Microsoft JhengHei"/>
                </a:rPr>
                <a:t>gl_FragColor</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a:solidFill>
                    <a:srgbClr val="242424"/>
                  </a:solidFill>
                  <a:latin typeface="Microsoft JhengHei"/>
                  <a:ea typeface="Microsoft JhengHei"/>
                  <a:cs typeface="Microsoft JhengHei"/>
                  <a:sym typeface="Microsoft JhengHei"/>
                </a:rPr>
                <a:t>=</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err="1">
                  <a:solidFill>
                    <a:srgbClr val="FF8040"/>
                  </a:solidFill>
                  <a:latin typeface="Microsoft JhengHei"/>
                  <a:ea typeface="Microsoft JhengHei"/>
                  <a:cs typeface="Microsoft JhengHei"/>
                  <a:sym typeface="Microsoft JhengHei"/>
                </a:rPr>
                <a:t>textureCube</a:t>
              </a:r>
              <a:r>
                <a:rPr lang="en-US" sz="1600" b="0" i="0" u="none" strike="noStrike" cap="none" dirty="0">
                  <a:solidFill>
                    <a:srgbClr val="242424"/>
                  </a:solidFill>
                  <a:latin typeface="Microsoft JhengHei"/>
                  <a:ea typeface="Microsoft JhengHei"/>
                  <a:cs typeface="Microsoft JhengHei"/>
                  <a:sym typeface="Microsoft JhengHei"/>
                </a:rPr>
                <a:t>(</a:t>
              </a:r>
              <a:r>
                <a:rPr lang="en-US" sz="1600" b="0" i="0" u="none" strike="noStrike" cap="none" dirty="0" err="1">
                  <a:solidFill>
                    <a:srgbClr val="242424"/>
                  </a:solidFill>
                  <a:latin typeface="Microsoft JhengHei"/>
                  <a:ea typeface="Microsoft JhengHei"/>
                  <a:cs typeface="Microsoft JhengHei"/>
                  <a:sym typeface="Microsoft JhengHei"/>
                </a:rPr>
                <a:t>uSamplerCube</a:t>
              </a:r>
              <a:r>
                <a:rPr lang="en-US" sz="1600" b="0" i="0" u="none" strike="noStrike" cap="none" dirty="0">
                  <a:solidFill>
                    <a:srgbClr val="242424"/>
                  </a:solidFill>
                  <a:latin typeface="Microsoft JhengHei"/>
                  <a:ea typeface="Microsoft JhengHei"/>
                  <a:cs typeface="Microsoft JhengHei"/>
                  <a:sym typeface="Microsoft JhengHei"/>
                </a:rPr>
                <a:t>,</a:t>
              </a:r>
              <a:r>
                <a:rPr lang="en-US" sz="1600" b="0" i="0" u="none" strike="noStrike" cap="none" dirty="0">
                  <a:solidFill>
                    <a:srgbClr val="000000"/>
                  </a:solidFill>
                  <a:latin typeface="Microsoft JhengHei"/>
                  <a:ea typeface="Microsoft JhengHei"/>
                  <a:cs typeface="Microsoft JhengHei"/>
                  <a:sym typeface="Microsoft JhengHei"/>
                </a:rPr>
                <a:t> </a:t>
              </a:r>
              <a:r>
                <a:rPr lang="en-US" sz="1600" dirty="0" err="1">
                  <a:solidFill>
                    <a:schemeClr val="dk1"/>
                  </a:solidFill>
                  <a:latin typeface="Microsoft JhengHei"/>
                  <a:ea typeface="Microsoft JhengHei"/>
                  <a:cs typeface="Microsoft JhengHei"/>
                  <a:sym typeface="Microsoft JhengHei"/>
                </a:rPr>
                <a:t>vVertexTexcoord.</a:t>
              </a:r>
              <a:r>
                <a:rPr lang="en-US" sz="1600" b="0" i="0" u="none" strike="noStrike" cap="none" dirty="0" err="1">
                  <a:solidFill>
                    <a:srgbClr val="242424"/>
                  </a:solidFill>
                  <a:latin typeface="Microsoft JhengHei"/>
                  <a:ea typeface="Microsoft JhengHei"/>
                  <a:cs typeface="Microsoft JhengHei"/>
                  <a:sym typeface="Microsoft JhengHei"/>
                </a:rPr>
                <a:t>stp</a:t>
              </a:r>
              <a:r>
                <a:rPr lang="en-US" sz="1600" b="0" i="0" u="none" strike="noStrike" cap="none" dirty="0">
                  <a:solidFill>
                    <a:srgbClr val="242424"/>
                  </a:solidFill>
                  <a:latin typeface="Microsoft JhengHei"/>
                  <a:ea typeface="Microsoft JhengHei"/>
                  <a:cs typeface="Microsoft JhengHei"/>
                  <a:sym typeface="Microsoft JhengHei"/>
                </a:rPr>
                <a:t>);</a:t>
              </a:r>
              <a:r>
                <a:rPr lang="en-US" sz="1600" b="0" i="0" u="none" strike="noStrike" cap="none" dirty="0">
                  <a:solidFill>
                    <a:srgbClr val="000000"/>
                  </a:solidFill>
                  <a:latin typeface="Microsoft JhengHei"/>
                  <a:ea typeface="Microsoft JhengHei"/>
                  <a:cs typeface="Microsoft JhengHei"/>
                  <a:sym typeface="Microsoft JhengHei"/>
                </a:rPr>
                <a:t> </a:t>
              </a:r>
              <a:endParaRPr sz="16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60000"/>
                </a:lnSpc>
                <a:spcBef>
                  <a:spcPts val="360"/>
                </a:spcBef>
                <a:spcAft>
                  <a:spcPts val="0"/>
                </a:spcAft>
                <a:buClr>
                  <a:schemeClr val="dk1"/>
                </a:buClr>
                <a:buSzPts val="1800"/>
                <a:buFont typeface="Arial"/>
                <a:buNone/>
              </a:pP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smtClean="0">
                  <a:solidFill>
                    <a:srgbClr val="242424"/>
                  </a:solidFill>
                  <a:latin typeface="Microsoft JhengHei"/>
                  <a:ea typeface="Microsoft JhengHei"/>
                  <a:cs typeface="Microsoft JhengHei"/>
                  <a:sym typeface="Microsoft JhengHei"/>
                </a:rPr>
                <a:t>}</a:t>
              </a:r>
            </a:p>
            <a:p>
              <a:pPr marL="0" marR="0" lvl="0" indent="0" algn="l" rtl="0">
                <a:lnSpc>
                  <a:spcPct val="60000"/>
                </a:lnSpc>
                <a:spcBef>
                  <a:spcPts val="360"/>
                </a:spcBef>
                <a:spcAft>
                  <a:spcPts val="0"/>
                </a:spcAft>
                <a:buClr>
                  <a:schemeClr val="dk1"/>
                </a:buClr>
                <a:buSzPts val="1800"/>
                <a:buFont typeface="Arial"/>
                <a:buNone/>
              </a:pPr>
              <a:r>
                <a:rPr lang="en-US" sz="1600" dirty="0">
                  <a:solidFill>
                    <a:srgbClr val="242424"/>
                  </a:solidFill>
                  <a:latin typeface="Microsoft JhengHei"/>
                  <a:ea typeface="Microsoft JhengHei"/>
                  <a:cs typeface="Microsoft JhengHei"/>
                  <a:sym typeface="Microsoft JhengHei"/>
                </a:rPr>
                <a:t>	</a:t>
              </a:r>
              <a:r>
                <a:rPr lang="en-US" sz="1600" b="0" i="0" u="none" strike="noStrike" cap="none" dirty="0" smtClean="0">
                  <a:solidFill>
                    <a:srgbClr val="0080FF"/>
                  </a:solidFill>
                  <a:latin typeface="Microsoft JhengHei"/>
                  <a:ea typeface="Microsoft JhengHei"/>
                  <a:cs typeface="Microsoft JhengHei"/>
                  <a:sym typeface="Microsoft JhengHei"/>
                </a:rPr>
                <a:t>else</a:t>
              </a:r>
              <a:r>
                <a:rPr lang="en-US" sz="1600" b="0" i="0" u="none" strike="noStrike" cap="none" dirty="0">
                  <a:solidFill>
                    <a:srgbClr val="242424"/>
                  </a:solidFill>
                  <a:latin typeface="Microsoft JhengHei"/>
                  <a:ea typeface="Microsoft JhengHei"/>
                  <a:cs typeface="Microsoft JhengHei"/>
                  <a:sym typeface="Microsoft JhengHei"/>
                </a:rPr>
                <a:t>{</a:t>
              </a:r>
              <a:endParaRPr sz="1600" b="0" i="0" u="none" strike="noStrike" cap="none" dirty="0">
                <a:solidFill>
                  <a:srgbClr val="242424"/>
                </a:solidFill>
                <a:latin typeface="Microsoft JhengHei"/>
                <a:ea typeface="Microsoft JhengHei"/>
                <a:cs typeface="Microsoft JhengHei"/>
                <a:sym typeface="Microsoft JhengHei"/>
              </a:endParaRPr>
            </a:p>
            <a:p>
              <a:pPr marL="457200" lvl="0" indent="457200" algn="l" rtl="0">
                <a:lnSpc>
                  <a:spcPct val="120000"/>
                </a:lnSpc>
                <a:spcBef>
                  <a:spcPts val="0"/>
                </a:spcBef>
                <a:spcAft>
                  <a:spcPts val="0"/>
                </a:spcAft>
                <a:buClr>
                  <a:schemeClr val="dk1"/>
                </a:buClr>
                <a:buSzPts val="1100"/>
                <a:buFont typeface="Arial"/>
                <a:buNone/>
              </a:pPr>
              <a:r>
                <a:rPr lang="en-US" sz="1600" b="1" dirty="0" smtClean="0">
                  <a:solidFill>
                    <a:schemeClr val="dk1"/>
                  </a:solidFill>
                  <a:latin typeface="Microsoft JhengHei"/>
                  <a:ea typeface="Microsoft JhengHei"/>
                  <a:cs typeface="Microsoft JhengHei"/>
                  <a:sym typeface="Microsoft JhengHei"/>
                </a:rPr>
                <a:t>	</a:t>
              </a:r>
              <a:r>
                <a:rPr lang="en-US" sz="1600" b="1" dirty="0" smtClean="0">
                  <a:solidFill>
                    <a:srgbClr val="00B050"/>
                  </a:solidFill>
                  <a:latin typeface="Microsoft JhengHei"/>
                  <a:ea typeface="Microsoft JhengHei"/>
                  <a:cs typeface="Microsoft JhengHei"/>
                  <a:sym typeface="Microsoft JhengHei"/>
                </a:rPr>
                <a:t>//</a:t>
              </a:r>
              <a:r>
                <a:rPr lang="en-US" sz="1600" b="1" dirty="0" err="1">
                  <a:solidFill>
                    <a:srgbClr val="00B050"/>
                  </a:solidFill>
                  <a:latin typeface="Microsoft JhengHei"/>
                  <a:ea typeface="Microsoft JhengHei"/>
                  <a:cs typeface="Microsoft JhengHei"/>
                  <a:sym typeface="Microsoft JhengHei"/>
                </a:rPr>
                <a:t>不使用環景貼圖，就直接使用原本給定的貼圖座標</a:t>
              </a:r>
              <a:endParaRPr sz="1600" dirty="0">
                <a:solidFill>
                  <a:srgbClr val="00B050"/>
                </a:solidFill>
                <a:latin typeface="Microsoft JhengHei"/>
                <a:ea typeface="Microsoft JhengHei"/>
                <a:cs typeface="Microsoft JhengHei"/>
                <a:sym typeface="Microsoft JhengHei"/>
              </a:endParaRPr>
            </a:p>
            <a:p>
              <a:pPr marL="0" marR="0" lvl="0" indent="0" algn="l" rtl="0">
                <a:lnSpc>
                  <a:spcPct val="60000"/>
                </a:lnSpc>
                <a:spcBef>
                  <a:spcPts val="360"/>
                </a:spcBef>
                <a:spcAft>
                  <a:spcPts val="0"/>
                </a:spcAft>
                <a:buClr>
                  <a:schemeClr val="dk1"/>
                </a:buClr>
                <a:buSzPts val="1800"/>
                <a:buFont typeface="Arial"/>
                <a:buNone/>
              </a:pP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err="1">
                  <a:solidFill>
                    <a:srgbClr val="242424"/>
                  </a:solidFill>
                  <a:latin typeface="Microsoft JhengHei"/>
                  <a:ea typeface="Microsoft JhengHei"/>
                  <a:cs typeface="Microsoft JhengHei"/>
                  <a:sym typeface="Microsoft JhengHei"/>
                </a:rPr>
                <a:t>gl_FragColor</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a:solidFill>
                    <a:srgbClr val="242424"/>
                  </a:solidFill>
                  <a:latin typeface="Microsoft JhengHei"/>
                  <a:ea typeface="Microsoft JhengHei"/>
                  <a:cs typeface="Microsoft JhengHei"/>
                  <a:sym typeface="Microsoft JhengHei"/>
                </a:rPr>
                <a:t>=</a:t>
              </a: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a:solidFill>
                    <a:srgbClr val="FF8040"/>
                  </a:solidFill>
                  <a:latin typeface="Microsoft JhengHei"/>
                  <a:ea typeface="Microsoft JhengHei"/>
                  <a:cs typeface="Microsoft JhengHei"/>
                  <a:sym typeface="Microsoft JhengHei"/>
                </a:rPr>
                <a:t>texture2D</a:t>
              </a:r>
              <a:r>
                <a:rPr lang="en-US" sz="1600" b="0" i="0" u="none" strike="noStrike" cap="none" dirty="0">
                  <a:solidFill>
                    <a:srgbClr val="242424"/>
                  </a:solidFill>
                  <a:latin typeface="Microsoft JhengHei"/>
                  <a:ea typeface="Microsoft JhengHei"/>
                  <a:cs typeface="Microsoft JhengHei"/>
                  <a:sym typeface="Microsoft JhengHei"/>
                </a:rPr>
                <a:t>(</a:t>
              </a:r>
              <a:r>
                <a:rPr lang="en-US" sz="1600" b="0" i="0" u="none" strike="noStrike" cap="none" dirty="0" err="1">
                  <a:solidFill>
                    <a:srgbClr val="242424"/>
                  </a:solidFill>
                  <a:latin typeface="Microsoft JhengHei"/>
                  <a:ea typeface="Microsoft JhengHei"/>
                  <a:cs typeface="Microsoft JhengHei"/>
                  <a:sym typeface="Microsoft JhengHei"/>
                </a:rPr>
                <a:t>uSampler</a:t>
              </a:r>
              <a:r>
                <a:rPr lang="en-US" sz="1600" b="0" i="0" u="none" strike="noStrike" cap="none" dirty="0">
                  <a:solidFill>
                    <a:srgbClr val="242424"/>
                  </a:solidFill>
                  <a:latin typeface="Microsoft JhengHei"/>
                  <a:ea typeface="Microsoft JhengHei"/>
                  <a:cs typeface="Microsoft JhengHei"/>
                  <a:sym typeface="Microsoft JhengHei"/>
                </a:rPr>
                <a:t>,</a:t>
              </a:r>
              <a:r>
                <a:rPr lang="en-US" sz="1600" b="0" i="0" u="none" strike="noStrike" cap="none" dirty="0">
                  <a:solidFill>
                    <a:srgbClr val="000000"/>
                  </a:solidFill>
                  <a:latin typeface="Microsoft JhengHei"/>
                  <a:ea typeface="Microsoft JhengHei"/>
                  <a:cs typeface="Microsoft JhengHei"/>
                  <a:sym typeface="Microsoft JhengHei"/>
                </a:rPr>
                <a:t> </a:t>
              </a:r>
              <a:r>
                <a:rPr lang="en-US" sz="1600" dirty="0">
                  <a:solidFill>
                    <a:schemeClr val="dk1"/>
                  </a:solidFill>
                  <a:latin typeface="Microsoft JhengHei"/>
                  <a:ea typeface="Microsoft JhengHei"/>
                  <a:cs typeface="Microsoft JhengHei"/>
                  <a:sym typeface="Microsoft JhengHei"/>
                </a:rPr>
                <a:t>vVertexTexcoord.</a:t>
              </a:r>
              <a:r>
                <a:rPr lang="en-US" sz="1600" b="0" i="0" u="none" strike="noStrike" cap="none" dirty="0">
                  <a:solidFill>
                    <a:srgbClr val="242424"/>
                  </a:solidFill>
                  <a:latin typeface="Microsoft JhengHei"/>
                  <a:ea typeface="Microsoft JhengHei"/>
                  <a:cs typeface="Microsoft JhengHei"/>
                  <a:sym typeface="Microsoft JhengHei"/>
                </a:rPr>
                <a:t>st);</a:t>
              </a:r>
              <a:r>
                <a:rPr lang="en-US" sz="1600" b="0" i="0" u="none" strike="noStrike" cap="none" dirty="0">
                  <a:solidFill>
                    <a:srgbClr val="000000"/>
                  </a:solidFill>
                  <a:latin typeface="Microsoft JhengHei"/>
                  <a:ea typeface="Microsoft JhengHei"/>
                  <a:cs typeface="Microsoft JhengHei"/>
                  <a:sym typeface="Microsoft JhengHei"/>
                </a:rPr>
                <a:t> </a:t>
              </a:r>
              <a:endParaRPr sz="16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60000"/>
                </a:lnSpc>
                <a:spcBef>
                  <a:spcPts val="360"/>
                </a:spcBef>
                <a:spcAft>
                  <a:spcPts val="0"/>
                </a:spcAft>
                <a:buClr>
                  <a:schemeClr val="dk1"/>
                </a:buClr>
                <a:buSzPts val="1800"/>
                <a:buFont typeface="Arial"/>
                <a:buNone/>
              </a:pPr>
              <a:r>
                <a:rPr lang="en-US" sz="1600" b="0" i="0" u="none" strike="noStrike" cap="none" dirty="0">
                  <a:solidFill>
                    <a:srgbClr val="000000"/>
                  </a:solidFill>
                  <a:latin typeface="Microsoft JhengHei"/>
                  <a:ea typeface="Microsoft JhengHei"/>
                  <a:cs typeface="Microsoft JhengHei"/>
                  <a:sym typeface="Microsoft JhengHei"/>
                </a:rPr>
                <a:t>	</a:t>
              </a:r>
              <a:r>
                <a:rPr lang="en-US" sz="1600" b="0" i="0" u="none" strike="noStrike" cap="none" dirty="0">
                  <a:solidFill>
                    <a:srgbClr val="242424"/>
                  </a:solidFill>
                  <a:latin typeface="Microsoft JhengHei"/>
                  <a:ea typeface="Microsoft JhengHei"/>
                  <a:cs typeface="Microsoft JhengHei"/>
                  <a:sym typeface="Microsoft JhengHei"/>
                </a:rPr>
                <a:t>}</a:t>
              </a:r>
              <a:endParaRPr sz="16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60000"/>
                </a:lnSpc>
                <a:spcBef>
                  <a:spcPts val="360"/>
                </a:spcBef>
                <a:spcAft>
                  <a:spcPts val="0"/>
                </a:spcAft>
                <a:buClr>
                  <a:schemeClr val="dk1"/>
                </a:buClr>
                <a:buSzPts val="1800"/>
                <a:buFont typeface="Arial"/>
                <a:buNone/>
              </a:pPr>
              <a:r>
                <a:rPr lang="en-US" sz="1600" b="0" i="0" u="none" strike="noStrike" cap="none" dirty="0">
                  <a:solidFill>
                    <a:srgbClr val="242424"/>
                  </a:solidFill>
                  <a:latin typeface="Microsoft JhengHei"/>
                  <a:ea typeface="Microsoft JhengHei"/>
                  <a:cs typeface="Microsoft JhengHei"/>
                  <a:sym typeface="Microsoft JhengHei"/>
                </a:rPr>
                <a:t>}</a:t>
              </a:r>
              <a:endParaRPr sz="16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60000"/>
                </a:lnSpc>
                <a:spcBef>
                  <a:spcPts val="360"/>
                </a:spcBef>
                <a:spcAft>
                  <a:spcPts val="0"/>
                </a:spcAft>
                <a:buClr>
                  <a:schemeClr val="dk1"/>
                </a:buClr>
                <a:buSzPts val="1800"/>
                <a:buFont typeface="Arial"/>
                <a:buNone/>
              </a:pPr>
              <a:endParaRPr sz="1600" b="0" i="0" u="none" strike="noStrike" cap="none" dirty="0">
                <a:solidFill>
                  <a:schemeClr val="dk1"/>
                </a:solidFill>
                <a:latin typeface="Microsoft JhengHei"/>
                <a:ea typeface="Microsoft JhengHei"/>
                <a:cs typeface="Microsoft JhengHei"/>
                <a:sym typeface="Microsoft JhengHei"/>
              </a:endParaRPr>
            </a:p>
          </p:txBody>
        </p:sp>
        <p:cxnSp>
          <p:nvCxnSpPr>
            <p:cNvPr id="3" name="直線接點 2"/>
            <p:cNvCxnSpPr/>
            <p:nvPr/>
          </p:nvCxnSpPr>
          <p:spPr>
            <a:xfrm>
              <a:off x="395536" y="1534975"/>
              <a:ext cx="0" cy="2329889"/>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MA" val="2.1"/>
</p:tagLst>
</file>

<file path=ppt/theme/theme1.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2832</Words>
  <Application>Microsoft Office PowerPoint</Application>
  <PresentationFormat>如螢幕大小 (16:9)</PresentationFormat>
  <Paragraphs>738</Paragraphs>
  <Slides>85</Slides>
  <Notes>85</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85</vt:i4>
      </vt:variant>
    </vt:vector>
  </HeadingPairs>
  <TitlesOfParts>
    <vt:vector size="93" baseType="lpstr">
      <vt:lpstr>Arial</vt:lpstr>
      <vt:lpstr>新細明體</vt:lpstr>
      <vt:lpstr>微軟正黑體</vt:lpstr>
      <vt:lpstr>Cambria Math</vt:lpstr>
      <vt:lpstr>Calibri</vt:lpstr>
      <vt:lpstr>Times New Roman</vt:lpstr>
      <vt:lpstr>Noto Sans Symbols</vt:lpstr>
      <vt:lpstr>Office 佈景主題</vt:lpstr>
      <vt:lpstr>WebGL  Lesson 7</vt:lpstr>
      <vt:lpstr>Outline</vt:lpstr>
      <vt:lpstr>壹、Texture作為背景</vt:lpstr>
      <vt:lpstr>一、把 Texture貼在無窮遠處</vt:lpstr>
      <vt:lpstr>一、把 Texture貼在無窮遠處</vt:lpstr>
      <vt:lpstr>一、把 Texture貼在無窮遠處</vt:lpstr>
      <vt:lpstr>二、相關function</vt:lpstr>
      <vt:lpstr>二、相關function</vt:lpstr>
      <vt:lpstr>二、相關function</vt:lpstr>
      <vt:lpstr>二、相關function</vt:lpstr>
      <vt:lpstr>二、相關function</vt:lpstr>
      <vt:lpstr>二、相關function</vt:lpstr>
      <vt:lpstr>二、相關function</vt:lpstr>
      <vt:lpstr>二、相關function</vt:lpstr>
      <vt:lpstr>二、相關function</vt:lpstr>
      <vt:lpstr>貳、Multiple Texture </vt:lpstr>
      <vt:lpstr>一、多張Texture使用時機</vt:lpstr>
      <vt:lpstr>二、多張Texture分開顯示</vt:lpstr>
      <vt:lpstr>二、多張Texture分開顯示</vt:lpstr>
      <vt:lpstr>二、 多張Texture分開顯示</vt:lpstr>
      <vt:lpstr>二、多張Texture分開顯示</vt:lpstr>
      <vt:lpstr>二、多張Texture分開顯示</vt:lpstr>
      <vt:lpstr>二、多張Texture分開顯示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二、 多張Texture分開顯示</vt:lpstr>
      <vt:lpstr>PowerPoint 簡報</vt:lpstr>
      <vt:lpstr>PowerPoint 簡報</vt:lpstr>
      <vt:lpstr>三、多張Texture重疊顯示 (MultiTexture Map)</vt:lpstr>
      <vt:lpstr>三、多張Texture重疊顯示 (MultiTexture Map)</vt:lpstr>
      <vt:lpstr>三、多張Texture重疊顯示 (MultiTexture Map)</vt:lpstr>
      <vt:lpstr>參、Alpha Testing</vt:lpstr>
      <vt:lpstr>一、Alpha Testing簡介</vt:lpstr>
      <vt:lpstr>一、Alpha Testing簡介</vt:lpstr>
      <vt:lpstr>二、Alpha Testing實做</vt:lpstr>
      <vt:lpstr>二、Alpha Testing實做</vt:lpstr>
      <vt:lpstr>二、Alpha Testing實做</vt:lpstr>
      <vt:lpstr>肆、Blending</vt:lpstr>
      <vt:lpstr>一、Blending簡介</vt:lpstr>
      <vt:lpstr>二、Blending實做</vt:lpstr>
      <vt:lpstr>二、Blending實做</vt:lpstr>
      <vt:lpstr>二、Blending實做</vt:lpstr>
      <vt:lpstr>二、Blending實做</vt:lpstr>
      <vt:lpstr>二、Blending實做</vt:lpstr>
      <vt:lpstr>二、Blending實做</vt:lpstr>
      <vt:lpstr>二、Blending實做</vt:lpstr>
      <vt:lpstr>二、Blending實做</vt:lpstr>
      <vt:lpstr>二、Blending實做</vt:lpstr>
      <vt:lpstr>二、Blending實做</vt:lpstr>
      <vt:lpstr>二、Blending實做</vt:lpstr>
      <vt:lpstr>三、Blending 應用：Billboarding</vt:lpstr>
      <vt:lpstr>三、Blending 應用：Billboarding</vt:lpstr>
      <vt:lpstr>三、Blending 應用：Billboarding</vt:lpstr>
      <vt:lpstr>三、Blending 應用：Billboarding</vt:lpstr>
      <vt:lpstr>三、Blending 應用：Billboarding</vt:lpstr>
      <vt:lpstr>三、Blending 應用：Billboarding</vt:lpstr>
      <vt:lpstr>三、Blending 應用：Billboarding</vt:lpstr>
      <vt:lpstr>四、實做Billboarding</vt:lpstr>
      <vt:lpstr>四、實做Billboarding</vt:lpstr>
      <vt:lpstr>四、實做Billboarding</vt:lpstr>
      <vt:lpstr>四、實做Billboarding</vt:lpstr>
      <vt:lpstr>四、實做Billboarding</vt:lpstr>
      <vt:lpstr>四、實做Billboarding</vt:lpstr>
      <vt:lpstr>四、實做Billboarding</vt:lpstr>
      <vt:lpstr>四、實做Billboarding</vt:lpstr>
      <vt:lpstr>四、實做Billboarding</vt:lpstr>
      <vt:lpstr>四、實做Billboarding</vt:lpstr>
      <vt:lpstr>四、實做Billboarding</vt:lpstr>
      <vt:lpstr>四、實做Billboarding</vt:lpstr>
      <vt:lpstr>四、實做Billboarding</vt:lpstr>
      <vt:lpstr>四、實做Billboarding</vt:lpstr>
      <vt:lpstr>Lesson 7結束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WebGL  Lesson 7</dc:title>
  <dc:creator>X</dc:creator>
  <cp:lastModifiedBy>X</cp:lastModifiedBy>
  <cp:revision>61</cp:revision>
  <dcterms:created xsi:type="dcterms:W3CDTF">2020-06-27T07:16:06Z</dcterms:created>
  <dcterms:modified xsi:type="dcterms:W3CDTF">2020-11-09T07:18:42Z</dcterms:modified>
</cp:coreProperties>
</file>